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4"/>
  </p:notesMasterIdLst>
  <p:sldIdLst>
    <p:sldId id="256" r:id="rId2"/>
    <p:sldId id="275" r:id="rId3"/>
    <p:sldId id="276" r:id="rId4"/>
    <p:sldId id="329" r:id="rId5"/>
    <p:sldId id="330" r:id="rId6"/>
    <p:sldId id="331" r:id="rId7"/>
    <p:sldId id="280" r:id="rId8"/>
    <p:sldId id="279" r:id="rId9"/>
    <p:sldId id="332" r:id="rId10"/>
    <p:sldId id="340" r:id="rId11"/>
    <p:sldId id="285" r:id="rId12"/>
    <p:sldId id="333" r:id="rId13"/>
    <p:sldId id="263" r:id="rId14"/>
    <p:sldId id="334" r:id="rId15"/>
    <p:sldId id="264" r:id="rId16"/>
    <p:sldId id="268" r:id="rId17"/>
    <p:sldId id="290" r:id="rId18"/>
    <p:sldId id="293" r:id="rId19"/>
    <p:sldId id="338" r:id="rId20"/>
    <p:sldId id="295" r:id="rId21"/>
    <p:sldId id="294" r:id="rId22"/>
    <p:sldId id="271" r:id="rId23"/>
    <p:sldId id="342" r:id="rId24"/>
    <p:sldId id="343" r:id="rId25"/>
    <p:sldId id="300" r:id="rId26"/>
    <p:sldId id="301" r:id="rId27"/>
    <p:sldId id="298" r:id="rId28"/>
    <p:sldId id="321" r:id="rId29"/>
    <p:sldId id="322" r:id="rId30"/>
    <p:sldId id="320" r:id="rId31"/>
    <p:sldId id="339" r:id="rId32"/>
    <p:sldId id="325" r:id="rId33"/>
    <p:sldId id="323" r:id="rId34"/>
    <p:sldId id="299" r:id="rId35"/>
    <p:sldId id="303" r:id="rId36"/>
    <p:sldId id="341" r:id="rId37"/>
    <p:sldId id="344" r:id="rId38"/>
    <p:sldId id="345" r:id="rId39"/>
    <p:sldId id="346" r:id="rId40"/>
    <p:sldId id="347" r:id="rId41"/>
    <p:sldId id="348" r:id="rId42"/>
    <p:sldId id="349" r:id="rId43"/>
  </p:sldIdLst>
  <p:sldSz cx="9144000" cy="6858000" type="screen4x3"/>
  <p:notesSz cx="6858000" cy="9144000"/>
  <p:custDataLst>
    <p:tags r:id="rId4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дминистратор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5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8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ru-RU"/>
          </a:p>
        </p:txBody>
      </p:sp>
      <p:sp>
        <p:nvSpPr>
          <p:cNvPr id="1075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ru-RU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2E98C5E7-80F2-4416-BDCA-4DE6E42BD2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463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8C5E7-80F2-4416-BDCA-4DE6E42BD2A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849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8C5E7-80F2-4416-BDCA-4DE6E42BD2A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142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8C5E7-80F2-4416-BDCA-4DE6E42BD2A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273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8C5E7-80F2-4416-BDCA-4DE6E42BD2A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382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8C5E7-80F2-4416-BDCA-4DE6E42BD2A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421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8C5E7-80F2-4416-BDCA-4DE6E42BD2A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871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8C5E7-80F2-4416-BDCA-4DE6E42BD2A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190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8C5E7-80F2-4416-BDCA-4DE6E42BD2A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988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F17F2-6FBD-45B2-93DB-C319A42694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87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9974-5FE1-47DE-A91D-3036E56ED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296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9974-5FE1-47DE-A91D-3036E56ED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59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9974-5FE1-47DE-A91D-3036E56ED4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1172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9974-5FE1-47DE-A91D-3036E56ED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15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9974-5FE1-47DE-A91D-3036E56ED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15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49974-5FE1-47DE-A91D-3036E56ED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93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C0D33-A355-4395-A2BA-FC383F909F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913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A7C3A-667A-4E67-84E7-7002269935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8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04B80-F83F-42F5-8F25-06B4969177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678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7760-96AD-495D-8349-A11773D50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01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1DAC5-71AE-4D94-A8D8-24E8693FB8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06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EB02-0557-439B-9B59-E0ACCCF32A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544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15747-0C5B-405B-AE79-AEBB9BAA2E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423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6C27E-735F-45D9-BC1D-B720521E38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28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2EC57-6A99-4299-ACA4-34A74287EC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826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84F44-D4D6-446B-9BED-7D5AFAAE1D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49974-5FE1-47DE-A91D-3036E56ED4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488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lms.ablaikhan.kz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odle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kuef.kz/ru/about/information/" TargetMode="Externa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2852936"/>
            <a:ext cx="6156176" cy="2674365"/>
          </a:xfrm>
        </p:spPr>
        <p:txBody>
          <a:bodyPr/>
          <a:lstStyle/>
          <a:p>
            <a:r>
              <a:rPr lang="kk-KZ" sz="3200" dirty="0"/>
              <a:t>Краткое руководство по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kk-KZ" sz="3200" dirty="0"/>
              <a:t>созданию электронного курса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kk-KZ" sz="3200" dirty="0"/>
              <a:t> в СДО</a:t>
            </a:r>
            <a:r>
              <a:rPr lang="en-US" sz="3200" dirty="0"/>
              <a:t> Moodle</a:t>
            </a:r>
            <a:br>
              <a:rPr lang="en-US" sz="3200" dirty="0"/>
            </a:br>
            <a:r>
              <a:rPr lang="en-US" sz="3200" dirty="0">
                <a:hlinkClick r:id="rId2"/>
              </a:rPr>
              <a:t>http://lms.ablaikhan.kz/</a:t>
            </a:r>
            <a:r>
              <a:rPr lang="kk-KZ" sz="3200" dirty="0"/>
              <a:t> </a:t>
            </a:r>
            <a:endParaRPr lang="ru-RU" sz="3200" dirty="0"/>
          </a:p>
        </p:txBody>
      </p:sp>
      <p:pic>
        <p:nvPicPr>
          <p:cNvPr id="3" name="Picture 2" descr="ПРОВОДНИЦИ | Multimed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348" y="990358"/>
            <a:ext cx="5617597" cy="137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88640"/>
            <a:ext cx="2409825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493" y="5985774"/>
            <a:ext cx="2265270" cy="8334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7872" y="1520854"/>
            <a:ext cx="3116560" cy="4582269"/>
          </a:xfrm>
          <a:prstGeom prst="rect">
            <a:avLst/>
          </a:prstGeom>
        </p:spPr>
      </p:pic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576263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Блок </a:t>
            </a:r>
            <a:r>
              <a:rPr lang="ru-RU" sz="4000" b="1" dirty="0" smtClean="0"/>
              <a:t>«Настройки»</a:t>
            </a:r>
            <a:endParaRPr lang="ru-RU" sz="4000" b="1" dirty="0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H="1">
            <a:off x="5851524" y="1520613"/>
            <a:ext cx="467056" cy="8866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H="1" flipV="1">
            <a:off x="2957230" y="3149076"/>
            <a:ext cx="529934" cy="6603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H="1" flipV="1">
            <a:off x="5803320" y="4507577"/>
            <a:ext cx="214913" cy="11666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H="1">
            <a:off x="4355976" y="4624238"/>
            <a:ext cx="1662258" cy="54944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H="1" flipV="1">
            <a:off x="2700336" y="4819884"/>
            <a:ext cx="699801" cy="6141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30" name="Line 14"/>
          <p:cNvSpPr>
            <a:spLocks noChangeShapeType="1"/>
          </p:cNvSpPr>
          <p:nvPr/>
        </p:nvSpPr>
        <p:spPr bwMode="auto">
          <a:xfrm flipH="1">
            <a:off x="4860032" y="4624238"/>
            <a:ext cx="1158202" cy="1894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2337523" y="1646256"/>
            <a:ext cx="866325" cy="4305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33" name="Text Box 17"/>
          <p:cNvSpPr txBox="1">
            <a:spLocks noChangeArrowheads="1"/>
          </p:cNvSpPr>
          <p:nvPr/>
        </p:nvSpPr>
        <p:spPr bwMode="auto">
          <a:xfrm>
            <a:off x="179388" y="836613"/>
            <a:ext cx="2808287" cy="773112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sz="1600"/>
              <a:t>Нажать, чтобы внести        изменения в содержимое курса</a:t>
            </a:r>
            <a:endParaRPr lang="ru-RU" sz="1600">
              <a:cs typeface="Arial" charset="0"/>
            </a:endParaRPr>
          </a:p>
        </p:txBody>
      </p:sp>
      <p:sp>
        <p:nvSpPr>
          <p:cNvPr id="34834" name="Text Box 18"/>
          <p:cNvSpPr txBox="1">
            <a:spLocks noChangeArrowheads="1"/>
          </p:cNvSpPr>
          <p:nvPr/>
        </p:nvSpPr>
        <p:spPr bwMode="auto">
          <a:xfrm>
            <a:off x="6300788" y="1219523"/>
            <a:ext cx="2449512" cy="1087437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ru-RU" sz="1600" dirty="0"/>
              <a:t>Изменение названия курса, количества тем, вставка кодового слова к курсу</a:t>
            </a:r>
            <a:endParaRPr lang="ru-RU" sz="1600" dirty="0">
              <a:cs typeface="Arial" charset="0"/>
            </a:endParaRPr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87025" y="2648744"/>
            <a:ext cx="3313113" cy="55245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sz="1600" dirty="0">
                <a:cs typeface="Arial" charset="0"/>
              </a:rPr>
              <a:t>Общий табель успеваемости на курсе</a:t>
            </a:r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6030912" y="4237682"/>
            <a:ext cx="2989263" cy="773112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sz="1600" dirty="0">
                <a:cs typeface="Arial" charset="0"/>
              </a:rPr>
              <a:t>Разделы для архивации и переноса материалов из курса на курс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179388" y="4458344"/>
            <a:ext cx="2520950" cy="55245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sz="1600" dirty="0">
                <a:cs typeface="Arial" charset="0"/>
              </a:rPr>
              <a:t>Удаление оценок и др. действий студентов</a:t>
            </a:r>
          </a:p>
        </p:txBody>
      </p:sp>
      <p:sp>
        <p:nvSpPr>
          <p:cNvPr id="34841" name="Text Box 25"/>
          <p:cNvSpPr txBox="1">
            <a:spLocks noChangeArrowheads="1"/>
          </p:cNvSpPr>
          <p:nvPr/>
        </p:nvSpPr>
        <p:spPr bwMode="auto">
          <a:xfrm>
            <a:off x="5803321" y="5434013"/>
            <a:ext cx="3168650" cy="55245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sz="1600" dirty="0">
                <a:cs typeface="Arial" charset="0"/>
              </a:rPr>
              <a:t>Банк вопросов для всего курса</a:t>
            </a:r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 flipV="1">
            <a:off x="4932040" y="5710238"/>
            <a:ext cx="871282" cy="837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0" y="6376936"/>
            <a:ext cx="3203848" cy="535531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sz="1600" dirty="0" smtClean="0">
                <a:cs typeface="Arial" charset="0"/>
              </a:rPr>
              <a:t>Просмотр курса в роли ученика</a:t>
            </a:r>
            <a:endParaRPr lang="ru-RU" sz="1600" dirty="0">
              <a:cs typeface="Arial" charset="0"/>
            </a:endParaRPr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5616575" y="6502442"/>
            <a:ext cx="3313113" cy="331788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sz="1600">
                <a:cs typeface="Arial" charset="0"/>
              </a:rPr>
              <a:t>Переход на личную страницу</a:t>
            </a:r>
          </a:p>
        </p:txBody>
      </p:sp>
      <p:sp>
        <p:nvSpPr>
          <p:cNvPr id="34845" name="Line 29"/>
          <p:cNvSpPr>
            <a:spLocks noChangeShapeType="1"/>
          </p:cNvSpPr>
          <p:nvPr/>
        </p:nvSpPr>
        <p:spPr bwMode="auto">
          <a:xfrm flipH="1">
            <a:off x="2337523" y="6246101"/>
            <a:ext cx="887970" cy="13083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46" name="Line 30"/>
          <p:cNvSpPr>
            <a:spLocks noChangeShapeType="1"/>
          </p:cNvSpPr>
          <p:nvPr/>
        </p:nvSpPr>
        <p:spPr bwMode="auto">
          <a:xfrm>
            <a:off x="5148064" y="6639677"/>
            <a:ext cx="395486" cy="2865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5851525" y="2968233"/>
            <a:ext cx="3168650" cy="313932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sz="1600" dirty="0" smtClean="0">
                <a:cs typeface="Arial" charset="0"/>
              </a:rPr>
              <a:t>Список участников курса</a:t>
            </a:r>
            <a:endParaRPr lang="ru-RU" sz="1600" dirty="0">
              <a:cs typeface="Arial" charset="0"/>
            </a:endParaRPr>
          </a:p>
        </p:txBody>
      </p:sp>
      <p:pic>
        <p:nvPicPr>
          <p:cNvPr id="34848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810"/>
            <a:ext cx="1158201" cy="38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9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8642350" cy="588962"/>
          </a:xfrm>
        </p:spPr>
        <p:txBody>
          <a:bodyPr/>
          <a:lstStyle/>
          <a:p>
            <a:r>
              <a:rPr lang="ru-RU" sz="3200" b="1" dirty="0" smtClean="0"/>
              <a:t>Основные ресурсы </a:t>
            </a:r>
            <a:r>
              <a:rPr lang="ru-RU" sz="3200" b="1" dirty="0"/>
              <a:t>и элементы курса</a:t>
            </a:r>
            <a:r>
              <a:rPr lang="ru-RU" sz="3200" dirty="0"/>
              <a:t> 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95288" y="1125538"/>
            <a:ext cx="87487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755650" y="981075"/>
            <a:ext cx="91440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800" b="0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395289" y="765175"/>
            <a:ext cx="79931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800" dirty="0"/>
              <a:t>это содержимое курса (контент), т.е. материалы для изучения и проверки, которые </a:t>
            </a:r>
            <a:r>
              <a:rPr lang="ru-RU" sz="1800" dirty="0" smtClean="0"/>
              <a:t>учитель </a:t>
            </a:r>
            <a:r>
              <a:rPr lang="ru-RU" sz="1800" dirty="0"/>
              <a:t>размещает в разделах курса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428289"/>
            <a:ext cx="2347390" cy="54297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1428289"/>
            <a:ext cx="2417548" cy="3152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59714"/>
            <a:ext cx="4909343" cy="6794100"/>
          </a:xfrm>
          <a:prstGeom prst="rect">
            <a:avLst/>
          </a:prstGeom>
        </p:spPr>
      </p:pic>
      <p:sp>
        <p:nvSpPr>
          <p:cNvPr id="5" name="Text Box 25"/>
          <p:cNvSpPr txBox="1">
            <a:spLocks noChangeArrowheads="1"/>
          </p:cNvSpPr>
          <p:nvPr/>
        </p:nvSpPr>
        <p:spPr bwMode="auto">
          <a:xfrm>
            <a:off x="6948264" y="1565785"/>
            <a:ext cx="2016224" cy="203132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ru-RU" sz="2000" dirty="0" smtClean="0">
                <a:cs typeface="Arial" charset="0"/>
              </a:rPr>
              <a:t>Выбрав нужный элемент или ресурс, справа появляется о нем справка</a:t>
            </a:r>
            <a:endParaRPr lang="ru-RU" sz="2000" dirty="0">
              <a:cs typeface="Arial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 flipH="1">
            <a:off x="5292080" y="2581446"/>
            <a:ext cx="1656184" cy="19948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99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371600" y="4581525"/>
            <a:ext cx="7772400" cy="1470025"/>
          </a:xfrm>
        </p:spPr>
        <p:txBody>
          <a:bodyPr/>
          <a:lstStyle/>
          <a:p>
            <a:r>
              <a:rPr lang="ru-RU" b="1" dirty="0"/>
              <a:t>Как </a:t>
            </a:r>
            <a:r>
              <a:rPr lang="ru-RU" b="1" dirty="0" smtClean="0"/>
              <a:t>наполнять </a:t>
            </a:r>
            <a:r>
              <a:rPr lang="ru-RU" b="1" dirty="0"/>
              <a:t>дистанционный курс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6227763" cy="456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62" y="4669517"/>
            <a:ext cx="7507461" cy="11193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607" y="253896"/>
            <a:ext cx="8229600" cy="922114"/>
          </a:xfrm>
        </p:spPr>
        <p:txBody>
          <a:bodyPr/>
          <a:lstStyle/>
          <a:p>
            <a:r>
              <a:rPr lang="ru-RU" sz="2400" b="1" dirty="0" smtClean="0"/>
              <a:t>Первое действие – нажать справа вверху </a:t>
            </a:r>
            <a:br>
              <a:rPr lang="ru-RU" sz="2400" b="1" dirty="0" smtClean="0"/>
            </a:br>
            <a:r>
              <a:rPr lang="ru-RU" sz="2400" b="1" dirty="0" smtClean="0"/>
              <a:t>«Режим редактирования»</a:t>
            </a:r>
            <a:endParaRPr lang="ru-RU" sz="2400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6607" y="2839417"/>
            <a:ext cx="8229600" cy="922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400" b="1" dirty="0" smtClean="0"/>
              <a:t>Появится вкладка</a:t>
            </a:r>
          </a:p>
          <a:p>
            <a:r>
              <a:rPr lang="ru-RU" sz="2400" b="1" dirty="0" smtClean="0"/>
              <a:t>«+ Добавить элемент или ресурс» </a:t>
            </a:r>
            <a:endParaRPr lang="ru-RU" sz="2400" b="1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316678" y="3761530"/>
            <a:ext cx="559578" cy="146766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556949" y="5885995"/>
            <a:ext cx="7903483" cy="71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400" b="1" dirty="0" smtClean="0"/>
              <a:t>Последовательно выбираем нужные элементы и ресурсы и заполняем их содержимым…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164" y="2185700"/>
            <a:ext cx="3934562" cy="52601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533819"/>
            <a:ext cx="4871204" cy="7239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1224062"/>
            <a:ext cx="62579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2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68312" y="188640"/>
            <a:ext cx="8351837" cy="198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 smtClean="0"/>
              <a:t>Основные ресурсы </a:t>
            </a:r>
          </a:p>
          <a:p>
            <a:pPr algn="ctr">
              <a:spcBef>
                <a:spcPct val="50000"/>
              </a:spcBef>
            </a:pPr>
            <a:r>
              <a:rPr lang="ru-RU" sz="2600" dirty="0"/>
              <a:t>э</a:t>
            </a:r>
            <a:r>
              <a:rPr lang="ru-RU" sz="2600" dirty="0" smtClean="0"/>
              <a:t>то </a:t>
            </a:r>
            <a:r>
              <a:rPr lang="ru-RU" sz="2600" dirty="0"/>
              <a:t>разделы курса для размещения теоретических материалов (учебных, справочных, дополнительных</a:t>
            </a:r>
            <a:r>
              <a:rPr lang="ru-RU" sz="2600" dirty="0" smtClean="0"/>
              <a:t>)</a:t>
            </a:r>
            <a:endParaRPr lang="ru-RU" sz="2600" b="0" dirty="0"/>
          </a:p>
        </p:txBody>
      </p:sp>
      <p:sp>
        <p:nvSpPr>
          <p:cNvPr id="10330" name="Text Box 90"/>
          <p:cNvSpPr txBox="1">
            <a:spLocks noChangeArrowheads="1"/>
          </p:cNvSpPr>
          <p:nvPr/>
        </p:nvSpPr>
        <p:spPr bwMode="auto">
          <a:xfrm>
            <a:off x="323402" y="2420888"/>
            <a:ext cx="7993014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dirty="0"/>
              <a:t>ПОЯСНЕНИЕ</a:t>
            </a:r>
            <a:r>
              <a:rPr lang="ru-RU" sz="2000" b="0" dirty="0"/>
              <a:t> - текст, который будет виден целиком в разделе учебного курса (используется для размещения названия курса, тем, кратких сведений</a:t>
            </a:r>
            <a:r>
              <a:rPr lang="ru-RU" sz="2000" b="0" dirty="0" smtClean="0"/>
              <a:t>).</a:t>
            </a:r>
            <a:endParaRPr lang="ru-RU" sz="2000" dirty="0" smtClean="0"/>
          </a:p>
          <a:p>
            <a:pPr algn="just">
              <a:spcBef>
                <a:spcPct val="50000"/>
              </a:spcBef>
            </a:pPr>
            <a:r>
              <a:rPr lang="ru-RU" sz="2000" dirty="0" smtClean="0"/>
              <a:t>СТРАНИЦА</a:t>
            </a:r>
            <a:r>
              <a:rPr lang="ru-RU" sz="2000" b="0" dirty="0" smtClean="0"/>
              <a:t> </a:t>
            </a:r>
            <a:r>
              <a:rPr lang="ru-RU" sz="2000" b="0" dirty="0"/>
              <a:t>– размещение лекционных или учебно-методических материалов в виде </a:t>
            </a:r>
            <a:r>
              <a:rPr lang="ru-RU" sz="2000" b="0" dirty="0" smtClean="0"/>
              <a:t>Интернет-страницы</a:t>
            </a:r>
            <a:r>
              <a:rPr lang="ru-RU" sz="2000" b="0" dirty="0"/>
              <a:t>. </a:t>
            </a:r>
            <a:endParaRPr lang="ru-RU" sz="2000" dirty="0" smtClean="0"/>
          </a:p>
          <a:p>
            <a:pPr algn="just">
              <a:spcBef>
                <a:spcPct val="50000"/>
              </a:spcBef>
            </a:pPr>
            <a:r>
              <a:rPr lang="ru-RU" sz="2000" dirty="0" smtClean="0"/>
              <a:t>ГИПЕРССЫЛКА </a:t>
            </a:r>
            <a:r>
              <a:rPr lang="ru-RU" sz="2000" b="0" dirty="0" smtClean="0"/>
              <a:t>– ссылка на дополнительные материалы к теме: внешний ресурс (веб-сайт) из Интернета </a:t>
            </a:r>
            <a:endParaRPr lang="ru-RU" sz="2000" dirty="0" smtClean="0"/>
          </a:p>
          <a:p>
            <a:pPr algn="just">
              <a:spcBef>
                <a:spcPct val="50000"/>
              </a:spcBef>
            </a:pPr>
            <a:r>
              <a:rPr lang="ru-RU" sz="2000" dirty="0" smtClean="0"/>
              <a:t>ФАЙЛ </a:t>
            </a:r>
            <a:r>
              <a:rPr lang="ru-RU" sz="2000" b="0" dirty="0" smtClean="0"/>
              <a:t>– ссылка </a:t>
            </a:r>
            <a:r>
              <a:rPr lang="ru-RU" sz="2000" b="0" dirty="0"/>
              <a:t>на </a:t>
            </a:r>
            <a:r>
              <a:rPr lang="ru-RU" sz="2000" b="0" dirty="0" smtClean="0"/>
              <a:t>документы </a:t>
            </a:r>
            <a:r>
              <a:rPr lang="ru-RU" sz="2000" b="0" dirty="0"/>
              <a:t>из файлового хранилища курса (текстовые документы, </a:t>
            </a:r>
            <a:r>
              <a:rPr lang="en-US" sz="2000" b="0" dirty="0"/>
              <a:t>html</a:t>
            </a:r>
            <a:r>
              <a:rPr lang="ru-RU" sz="2000" b="0" dirty="0"/>
              <a:t>-страницы, презентации, аудио-, видеофайлы, фотографии и т.д</a:t>
            </a:r>
            <a:r>
              <a:rPr lang="ru-RU" sz="2000" b="0" dirty="0" smtClean="0"/>
              <a:t>.).</a:t>
            </a:r>
            <a:endParaRPr lang="ru-RU" sz="20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06" y="2509931"/>
            <a:ext cx="8033202" cy="3088140"/>
          </a:xfrm>
          <a:prstGeom prst="rect">
            <a:avLst/>
          </a:prstGeom>
        </p:spPr>
      </p:pic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689850" cy="549275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Как создать пояснение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708400" y="1196975"/>
            <a:ext cx="5184775" cy="120967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/>
              <a:t>2. Откроется страница: заполните текст пояснения (для наглядности используйте цветной шрифт или заливку, увеличьте размер шрифта и т.д.) и сохраните.</a:t>
            </a:r>
            <a:endParaRPr lang="ru-RU" sz="1600">
              <a:cs typeface="Arial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924301" y="5864225"/>
            <a:ext cx="4176712" cy="935037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 dirty="0"/>
              <a:t>3. Чтобы изменить пояснение, на странице курса рядом с названием нажмите значок редактирования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03437" y="765175"/>
            <a:ext cx="4032250" cy="385763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 dirty="0"/>
              <a:t>1. Выбрать из ресурсов пояснение</a:t>
            </a:r>
            <a:endParaRPr lang="ru-RU" sz="1600" dirty="0">
              <a:cs typeface="Arial" charset="0"/>
            </a:endParaRP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3708399" y="2420938"/>
            <a:ext cx="431552" cy="144011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4766"/>
          <a:stretch/>
        </p:blipFill>
        <p:spPr>
          <a:xfrm>
            <a:off x="4426145" y="440531"/>
            <a:ext cx="4717855" cy="6294016"/>
          </a:xfrm>
          <a:prstGeom prst="rect">
            <a:avLst/>
          </a:prstGeom>
        </p:spPr>
      </p:pic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419" y="-122059"/>
            <a:ext cx="8229600" cy="503237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Как создать </a:t>
            </a:r>
            <a:r>
              <a:rPr lang="ru-RU" sz="4000" b="1" dirty="0" smtClean="0"/>
              <a:t>страницу</a:t>
            </a:r>
            <a:endParaRPr lang="ru-RU" sz="4000" b="1" dirty="0"/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179388" y="692150"/>
            <a:ext cx="4067175" cy="369332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 dirty="0"/>
              <a:t>1.Выбрать в ресурсах </a:t>
            </a:r>
            <a:r>
              <a:rPr lang="ru-RU" sz="1800" b="0" dirty="0" smtClean="0"/>
              <a:t>страницу</a:t>
            </a:r>
            <a:endParaRPr lang="ru-RU" sz="1600" dirty="0">
              <a:cs typeface="Arial" charset="0"/>
            </a:endParaRPr>
          </a:p>
        </p:txBody>
      </p:sp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900113" y="2420938"/>
            <a:ext cx="2303462" cy="35560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3. Вносим название</a:t>
            </a:r>
            <a:r>
              <a:rPr lang="ru-RU" sz="1600" b="0"/>
              <a:t> </a:t>
            </a:r>
            <a:endParaRPr lang="ru-RU" sz="1600">
              <a:cs typeface="Arial" charset="0"/>
            </a:endParaRPr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6688603" y="5708650"/>
            <a:ext cx="2303462" cy="60007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5. Нажимаем, чтобы сохранилось</a:t>
            </a:r>
            <a:r>
              <a:rPr lang="ru-RU" sz="1600" b="0"/>
              <a:t> </a:t>
            </a:r>
            <a:endParaRPr lang="ru-RU" sz="1600">
              <a:cs typeface="Arial" charset="0"/>
            </a:endParaRPr>
          </a:p>
        </p:txBody>
      </p:sp>
      <p:sp>
        <p:nvSpPr>
          <p:cNvPr id="50198" name="Text Box 22"/>
          <p:cNvSpPr txBox="1">
            <a:spLocks noChangeArrowheads="1"/>
          </p:cNvSpPr>
          <p:nvPr/>
        </p:nvSpPr>
        <p:spPr bwMode="auto">
          <a:xfrm>
            <a:off x="900113" y="3284538"/>
            <a:ext cx="2663825" cy="133350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4. Размещаем сам материал в пустом поле, если нужно вставляем картинки, таблицы и т.д.</a:t>
            </a:r>
            <a:r>
              <a:rPr lang="ru-RU" sz="1600" b="0"/>
              <a:t> </a:t>
            </a:r>
            <a:endParaRPr lang="ru-RU" sz="1600">
              <a:cs typeface="Arial" charset="0"/>
            </a:endParaRPr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>
            <a:off x="3563938" y="4076700"/>
            <a:ext cx="862014" cy="17547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 flipH="1">
            <a:off x="5724128" y="6308725"/>
            <a:ext cx="1295797" cy="14461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202" name="Text Box 26"/>
          <p:cNvSpPr txBox="1">
            <a:spLocks noChangeArrowheads="1"/>
          </p:cNvSpPr>
          <p:nvPr/>
        </p:nvSpPr>
        <p:spPr bwMode="auto">
          <a:xfrm>
            <a:off x="250825" y="5516563"/>
            <a:ext cx="4103688" cy="120967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/>
              <a:t>6. </a:t>
            </a:r>
            <a:r>
              <a:rPr lang="ru-RU" sz="1800" b="0"/>
              <a:t>Чтобы потом изменить, на странице курса рядом с названием также нажмите значок редактирования</a:t>
            </a:r>
          </a:p>
        </p:txBody>
      </p: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5031625" y="2628263"/>
            <a:ext cx="3960440" cy="338554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/>
              <a:t>В </a:t>
            </a:r>
            <a:r>
              <a:rPr lang="ru-RU" sz="1600" dirty="0"/>
              <a:t>поле </a:t>
            </a:r>
            <a:r>
              <a:rPr lang="ru-RU" sz="1600" dirty="0" smtClean="0"/>
              <a:t>пишем аннотацию или план</a:t>
            </a:r>
            <a:endParaRPr lang="ru-RU" sz="1600" dirty="0">
              <a:cs typeface="Arial" charset="0"/>
            </a:endParaRPr>
          </a:p>
        </p:txBody>
      </p:sp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179388" y="1125538"/>
            <a:ext cx="4067175" cy="1200329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 dirty="0"/>
              <a:t>2. Откроется страница: заполнить текст в полях, помеченных </a:t>
            </a:r>
            <a:r>
              <a:rPr lang="ru-RU" sz="1800" dirty="0">
                <a:solidFill>
                  <a:srgbClr val="FF0000"/>
                </a:solidFill>
              </a:rPr>
              <a:t>красным </a:t>
            </a:r>
            <a:r>
              <a:rPr lang="ru-RU" sz="1800" dirty="0"/>
              <a:t>и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*: название, описание, содержание страницы</a:t>
            </a:r>
            <a:endParaRPr lang="ru-RU" sz="16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0204" name="Line 28"/>
          <p:cNvSpPr>
            <a:spLocks noChangeShapeType="1"/>
          </p:cNvSpPr>
          <p:nvPr/>
        </p:nvSpPr>
        <p:spPr bwMode="auto">
          <a:xfrm flipH="1" flipV="1">
            <a:off x="4908197" y="1910736"/>
            <a:ext cx="560935" cy="71752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 flipV="1">
            <a:off x="3203576" y="842591"/>
            <a:ext cx="1222376" cy="179424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708689"/>
            <a:ext cx="7496175" cy="6019800"/>
          </a:xfrm>
          <a:prstGeom prst="rect">
            <a:avLst/>
          </a:prstGeom>
        </p:spPr>
      </p:pic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76165" y="235382"/>
            <a:ext cx="3313111" cy="369332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 dirty="0"/>
              <a:t>1.Выбрать в </a:t>
            </a:r>
            <a:r>
              <a:rPr lang="ru-RU" sz="1800" b="0" dirty="0" smtClean="0"/>
              <a:t>ресурсах Файл </a:t>
            </a:r>
            <a:endParaRPr lang="ru-RU" sz="1600" dirty="0">
              <a:cs typeface="Arial" charset="0"/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6011764" y="1054046"/>
            <a:ext cx="2952650" cy="92333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 dirty="0"/>
              <a:t>2. Откроется страница: заполнить </a:t>
            </a:r>
            <a:r>
              <a:rPr lang="ru-RU" sz="1800" b="0" dirty="0" smtClean="0"/>
              <a:t>название и поле «Описание»</a:t>
            </a:r>
            <a:endParaRPr lang="ru-RU" sz="16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 flipH="1" flipV="1">
            <a:off x="4722913" y="1054046"/>
            <a:ext cx="1220438" cy="18794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 flipH="1">
            <a:off x="4932039" y="1679251"/>
            <a:ext cx="1011311" cy="5752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5220072" y="5805264"/>
            <a:ext cx="2919556" cy="58477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/>
              <a:t>4. Нажимаем внизу, </a:t>
            </a:r>
            <a:r>
              <a:rPr lang="ru-RU" sz="1600" dirty="0"/>
              <a:t>чтобы сохранилось</a:t>
            </a:r>
            <a:r>
              <a:rPr lang="ru-RU" sz="1600" b="0" dirty="0"/>
              <a:t> </a:t>
            </a:r>
            <a:endParaRPr lang="ru-RU" sz="1600" dirty="0">
              <a:cs typeface="Arial" charset="0"/>
            </a:endParaRP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98387" y="3933056"/>
            <a:ext cx="2601405" cy="156966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/>
              <a:t>3. Нажимаем «Добавить» и закачиваем стандартно через окно обзора – Название файла появляется в латинице</a:t>
            </a:r>
            <a:endParaRPr lang="ru-RU" sz="1800" b="0" dirty="0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V="1">
            <a:off x="2699793" y="3933056"/>
            <a:ext cx="432048" cy="1008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3570286" y="23684"/>
            <a:ext cx="4746131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solidFill>
                  <a:schemeClr val="tx2"/>
                </a:solidFill>
              </a:rPr>
              <a:t>Как создать ссылку на </a:t>
            </a:r>
            <a:r>
              <a:rPr lang="ru-RU" sz="2500" dirty="0" smtClean="0">
                <a:solidFill>
                  <a:schemeClr val="tx2"/>
                </a:solidFill>
              </a:rPr>
              <a:t>файл</a:t>
            </a:r>
            <a:endParaRPr lang="ru-RU" sz="25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7" y="948492"/>
            <a:ext cx="8443396" cy="4928780"/>
          </a:xfrm>
          <a:prstGeom prst="rect">
            <a:avLst/>
          </a:prstGeom>
        </p:spPr>
      </p:pic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79388" y="476250"/>
            <a:ext cx="4032250" cy="369332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 dirty="0"/>
              <a:t>1.Выбрать в </a:t>
            </a:r>
            <a:r>
              <a:rPr lang="ru-RU" sz="1800" b="0" dirty="0" smtClean="0"/>
              <a:t>ресурсах Гиперссылка </a:t>
            </a:r>
            <a:endParaRPr lang="ru-RU" sz="1600" dirty="0">
              <a:cs typeface="Arial" charset="0"/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4768665" y="1266447"/>
            <a:ext cx="4284662" cy="646331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 dirty="0"/>
              <a:t>2. Откроется страница: заполнить </a:t>
            </a:r>
            <a:r>
              <a:rPr lang="ru-RU" sz="1800" b="0" dirty="0" smtClean="0"/>
              <a:t>название и поле «Описание»</a:t>
            </a:r>
            <a:endParaRPr lang="ru-RU" sz="16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 flipH="1" flipV="1">
            <a:off x="4072831" y="1266447"/>
            <a:ext cx="647700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 flipH="1">
            <a:off x="4211638" y="1730250"/>
            <a:ext cx="447504" cy="1008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4788024" y="6092825"/>
            <a:ext cx="3519941" cy="58477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/>
              <a:t>4. Нажимаем внизу, </a:t>
            </a:r>
            <a:r>
              <a:rPr lang="ru-RU" sz="1600" dirty="0"/>
              <a:t>чтобы сохранилось</a:t>
            </a:r>
            <a:r>
              <a:rPr lang="ru-RU" sz="1600" b="0" dirty="0"/>
              <a:t> </a:t>
            </a:r>
            <a:endParaRPr lang="ru-RU" sz="1600" dirty="0">
              <a:cs typeface="Arial" charset="0"/>
            </a:endParaRP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3692697" y="3142290"/>
            <a:ext cx="3455988" cy="58477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/>
              <a:t>3. В адресе впечатываем адрес сайта</a:t>
            </a:r>
            <a:endParaRPr lang="ru-RU" sz="1800" b="0" dirty="0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V="1">
            <a:off x="3347864" y="3727064"/>
            <a:ext cx="344832" cy="4040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4072831" y="23684"/>
            <a:ext cx="4235134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500" dirty="0">
                <a:solidFill>
                  <a:schemeClr val="tx2"/>
                </a:solidFill>
              </a:rPr>
              <a:t>Как создать </a:t>
            </a:r>
            <a:r>
              <a:rPr lang="ru-RU" sz="2500" dirty="0" smtClean="0">
                <a:solidFill>
                  <a:schemeClr val="tx2"/>
                </a:solidFill>
              </a:rPr>
              <a:t>гиперссылку</a:t>
            </a:r>
            <a:endParaRPr lang="ru-RU" sz="2500" dirty="0">
              <a:solidFill>
                <a:schemeClr val="tx2"/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840676" y="4970389"/>
            <a:ext cx="4467289" cy="338554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/>
              <a:t>3. В отображении выбираем в новом окне</a:t>
            </a:r>
            <a:endParaRPr lang="ru-RU" sz="1800" b="0" dirty="0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3264000" y="4293096"/>
            <a:ext cx="576676" cy="792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59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1724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Система дистанционного </a:t>
            </a:r>
            <a:r>
              <a:rPr lang="ru-RU" sz="2800" b="1" dirty="0"/>
              <a:t>обучения </a:t>
            </a:r>
            <a:r>
              <a:rPr lang="ru-RU" sz="2800" b="1" dirty="0" smtClean="0"/>
              <a:t>(СДО)</a:t>
            </a:r>
            <a:br>
              <a:rPr lang="ru-RU" sz="2800" b="1" dirty="0" smtClean="0"/>
            </a:br>
            <a:r>
              <a:rPr lang="ru-RU" sz="2800" b="1" dirty="0" smtClean="0"/>
              <a:t> MOODLE, с 2002г. в свободном доступе</a:t>
            </a:r>
            <a:endParaRPr lang="ru-RU" sz="2800" b="1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331913" y="3933825"/>
            <a:ext cx="2890837" cy="4525963"/>
          </a:xfrm>
        </p:spPr>
        <p:txBody>
          <a:bodyPr/>
          <a:lstStyle/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r>
              <a:rPr lang="ru-RU" u="sng"/>
              <a:t>.</a:t>
            </a:r>
            <a:endParaRPr lang="ru-RU" sz="2800"/>
          </a:p>
          <a:p>
            <a:pPr>
              <a:buFontTx/>
              <a:buNone/>
            </a:pPr>
            <a:endParaRPr lang="ru-RU" sz="2800"/>
          </a:p>
          <a:p>
            <a:pPr>
              <a:buFontTx/>
              <a:buNone/>
            </a:pPr>
            <a:endParaRPr lang="ru-RU" sz="280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23050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763713" y="6165850"/>
            <a:ext cx="3024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sz="2400" b="0"/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0" y="4149725"/>
            <a:ext cx="2520950" cy="1727200"/>
          </a:xfrm>
          <a:prstGeom prst="verticalScroll">
            <a:avLst>
              <a:gd name="adj" fmla="val 12500"/>
            </a:avLst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000" dirty="0"/>
          </a:p>
          <a:p>
            <a:pPr algn="ctr"/>
            <a:r>
              <a:rPr lang="ru-RU" sz="2000" dirty="0"/>
              <a:t>АВТОР</a:t>
            </a:r>
          </a:p>
          <a:p>
            <a:pPr algn="ctr"/>
            <a:r>
              <a:rPr lang="ru-RU" sz="2000" dirty="0"/>
              <a:t>австралиец</a:t>
            </a:r>
          </a:p>
          <a:p>
            <a:pPr algn="ctr"/>
            <a:r>
              <a:rPr lang="ru-RU" sz="2000" i="1" dirty="0"/>
              <a:t>Мартин</a:t>
            </a:r>
          </a:p>
          <a:p>
            <a:pPr algn="ctr"/>
            <a:r>
              <a:rPr lang="ru-RU" sz="2000" i="1" dirty="0"/>
              <a:t> </a:t>
            </a:r>
            <a:r>
              <a:rPr lang="ru-RU" sz="2000" i="1" dirty="0" err="1"/>
              <a:t>Доуджиамос</a:t>
            </a:r>
            <a:endParaRPr lang="ru-RU" sz="2000" i="1" dirty="0"/>
          </a:p>
          <a:p>
            <a:pPr algn="ctr"/>
            <a:endParaRPr lang="ru-RU" sz="2000" dirty="0"/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2339975" y="1700213"/>
            <a:ext cx="5040313" cy="2520950"/>
          </a:xfrm>
          <a:prstGeom prst="verticalScroll">
            <a:avLst>
              <a:gd name="adj" fmla="val 12500"/>
            </a:avLst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/>
            <a:endParaRPr lang="ru-RU" sz="1600"/>
          </a:p>
          <a:p>
            <a:pPr algn="just"/>
            <a:endParaRPr lang="ru-RU"/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2916238" y="2060575"/>
            <a:ext cx="4346575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dirty="0"/>
              <a:t>MOODLE =</a:t>
            </a:r>
          </a:p>
          <a:p>
            <a:r>
              <a:rPr lang="ru-RU" sz="2400" i="1" dirty="0"/>
              <a:t>Модульная Объектно-Ориентированная </a:t>
            </a:r>
          </a:p>
          <a:p>
            <a:r>
              <a:rPr lang="ru-RU" sz="2400" i="1" dirty="0"/>
              <a:t>Динамическая </a:t>
            </a:r>
          </a:p>
          <a:p>
            <a:r>
              <a:rPr lang="ru-RU" sz="2400" i="1" dirty="0" smtClean="0"/>
              <a:t>Обучающая </a:t>
            </a:r>
            <a:r>
              <a:rPr lang="ru-RU" sz="2400" i="1" dirty="0"/>
              <a:t>Среда</a:t>
            </a:r>
            <a:endParaRPr lang="ru-RU" sz="2400" dirty="0"/>
          </a:p>
        </p:txBody>
      </p:sp>
      <p:sp>
        <p:nvSpPr>
          <p:cNvPr id="21528" name="AutoShape 24"/>
          <p:cNvSpPr>
            <a:spLocks noChangeArrowheads="1"/>
          </p:cNvSpPr>
          <p:nvPr/>
        </p:nvSpPr>
        <p:spPr bwMode="auto">
          <a:xfrm>
            <a:off x="6588125" y="2060575"/>
            <a:ext cx="2374900" cy="1295400"/>
          </a:xfrm>
          <a:prstGeom prst="plaque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/>
              <a:t>M</a:t>
            </a:r>
            <a:r>
              <a:rPr lang="en-US" sz="2000" b="0"/>
              <a:t>odular</a:t>
            </a:r>
            <a:r>
              <a:rPr lang="en-US" sz="2000"/>
              <a:t> </a:t>
            </a:r>
            <a:endParaRPr lang="ru-RU" sz="2000"/>
          </a:p>
          <a:p>
            <a:pPr algn="ctr"/>
            <a:r>
              <a:rPr lang="en-US" sz="2000"/>
              <a:t>O</a:t>
            </a:r>
            <a:r>
              <a:rPr lang="en-US" sz="2000" b="0"/>
              <a:t>bject</a:t>
            </a:r>
            <a:r>
              <a:rPr lang="ru-RU" sz="2000"/>
              <a:t>-</a:t>
            </a:r>
            <a:r>
              <a:rPr lang="en-US" sz="2000"/>
              <a:t>O</a:t>
            </a:r>
            <a:r>
              <a:rPr lang="en-US" sz="2000" b="0"/>
              <a:t>riented</a:t>
            </a:r>
            <a:r>
              <a:rPr lang="en-US" sz="2000"/>
              <a:t> </a:t>
            </a:r>
            <a:endParaRPr lang="ru-RU" sz="2000"/>
          </a:p>
          <a:p>
            <a:pPr algn="ctr"/>
            <a:r>
              <a:rPr lang="en-US" sz="2000"/>
              <a:t>D</a:t>
            </a:r>
            <a:r>
              <a:rPr lang="en-US" sz="2000" b="0"/>
              <a:t>ynamic</a:t>
            </a:r>
            <a:r>
              <a:rPr lang="ru-RU" sz="2000"/>
              <a:t> </a:t>
            </a:r>
            <a:r>
              <a:rPr lang="en-US" sz="2000"/>
              <a:t>L</a:t>
            </a:r>
            <a:r>
              <a:rPr lang="en-US" sz="2000" b="0"/>
              <a:t>earning</a:t>
            </a:r>
            <a:r>
              <a:rPr lang="en-US" sz="2000"/>
              <a:t> </a:t>
            </a:r>
            <a:endParaRPr lang="ru-RU" sz="2000"/>
          </a:p>
          <a:p>
            <a:pPr algn="ctr"/>
            <a:r>
              <a:rPr lang="en-US" sz="2000"/>
              <a:t>E</a:t>
            </a:r>
            <a:r>
              <a:rPr lang="en-US" sz="2000" b="0"/>
              <a:t>nvironment</a:t>
            </a:r>
            <a:endParaRPr lang="ru-RU"/>
          </a:p>
        </p:txBody>
      </p:sp>
      <p:sp>
        <p:nvSpPr>
          <p:cNvPr id="21532" name="AutoShape 28"/>
          <p:cNvSpPr>
            <a:spLocks noChangeArrowheads="1"/>
          </p:cNvSpPr>
          <p:nvPr/>
        </p:nvSpPr>
        <p:spPr bwMode="auto">
          <a:xfrm>
            <a:off x="6789738" y="3716338"/>
            <a:ext cx="2354262" cy="914400"/>
          </a:xfrm>
          <a:prstGeom prst="plaque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800"/>
              <a:t>300</a:t>
            </a:r>
          </a:p>
          <a:p>
            <a:pPr algn="ctr"/>
            <a:r>
              <a:rPr lang="ru-RU" sz="1800"/>
              <a:t>программистов-</a:t>
            </a:r>
          </a:p>
          <a:p>
            <a:pPr algn="ctr"/>
            <a:r>
              <a:rPr lang="ru-RU" sz="1800"/>
              <a:t>разработчиков</a:t>
            </a:r>
          </a:p>
        </p:txBody>
      </p:sp>
      <p:sp>
        <p:nvSpPr>
          <p:cNvPr id="21533" name="AutoShape 29"/>
          <p:cNvSpPr>
            <a:spLocks noChangeArrowheads="1"/>
          </p:cNvSpPr>
          <p:nvPr/>
        </p:nvSpPr>
        <p:spPr bwMode="auto">
          <a:xfrm>
            <a:off x="2555875" y="4508500"/>
            <a:ext cx="4248150" cy="1152525"/>
          </a:xfrm>
          <a:prstGeom prst="plaque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0" dirty="0" smtClean="0"/>
              <a:t>70 </a:t>
            </a:r>
            <a:r>
              <a:rPr lang="ru-RU" sz="2000" b="0" dirty="0"/>
              <a:t>000</a:t>
            </a:r>
          </a:p>
          <a:p>
            <a:pPr algn="ctr"/>
            <a:r>
              <a:rPr lang="ru-RU" sz="2000" b="0" dirty="0"/>
              <a:t>образовательных порталов </a:t>
            </a:r>
          </a:p>
          <a:p>
            <a:pPr algn="ctr"/>
            <a:r>
              <a:rPr lang="ru-RU" sz="2000" b="0" dirty="0"/>
              <a:t>на 70 языках в 200 странах мира</a:t>
            </a:r>
          </a:p>
        </p:txBody>
      </p:sp>
      <p:sp>
        <p:nvSpPr>
          <p:cNvPr id="21535" name="AutoShape 31"/>
          <p:cNvSpPr>
            <a:spLocks noChangeArrowheads="1"/>
          </p:cNvSpPr>
          <p:nvPr/>
        </p:nvSpPr>
        <p:spPr bwMode="auto">
          <a:xfrm>
            <a:off x="2484438" y="5805488"/>
            <a:ext cx="2643187" cy="914400"/>
          </a:xfrm>
          <a:prstGeom prst="plaque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000" b="0" dirty="0" smtClean="0"/>
              <a:t>Более 3 </a:t>
            </a:r>
            <a:r>
              <a:rPr lang="ru-RU" sz="2000" b="0" dirty="0"/>
              <a:t>000 000 </a:t>
            </a:r>
          </a:p>
          <a:p>
            <a:pPr algn="ctr"/>
            <a:r>
              <a:rPr lang="ru-RU" sz="2000" b="0" dirty="0"/>
              <a:t>зарегистрированных</a:t>
            </a:r>
          </a:p>
          <a:p>
            <a:pPr algn="ctr"/>
            <a:r>
              <a:rPr lang="ru-RU" sz="2000" b="0" dirty="0"/>
              <a:t>пользователей</a:t>
            </a:r>
          </a:p>
        </p:txBody>
      </p:sp>
      <p:sp>
        <p:nvSpPr>
          <p:cNvPr id="21537" name="AutoShape 33"/>
          <p:cNvSpPr>
            <a:spLocks noChangeArrowheads="1"/>
          </p:cNvSpPr>
          <p:nvPr/>
        </p:nvSpPr>
        <p:spPr bwMode="auto">
          <a:xfrm>
            <a:off x="5364163" y="5634038"/>
            <a:ext cx="3600450" cy="1223962"/>
          </a:xfrm>
          <a:prstGeom prst="horizontalScroll">
            <a:avLst>
              <a:gd name="adj" fmla="val 12500"/>
            </a:avLst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800" dirty="0"/>
              <a:t>Официальный сайт </a:t>
            </a:r>
            <a:r>
              <a:rPr lang="ru-RU" sz="1800" dirty="0" err="1"/>
              <a:t>Moodle</a:t>
            </a:r>
            <a:endParaRPr lang="ru-RU" sz="1800" dirty="0"/>
          </a:p>
          <a:p>
            <a:pPr algn="ctr"/>
            <a:r>
              <a:rPr lang="ru-RU" sz="1800" u="sng" dirty="0">
                <a:hlinkClick r:id="rId3"/>
              </a:rPr>
              <a:t>http://www.moodle.org</a:t>
            </a:r>
            <a:endParaRPr lang="ru-RU" sz="1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575587" y="340986"/>
            <a:ext cx="7956376" cy="328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sz="3200" dirty="0"/>
              <a:t>Элементы </a:t>
            </a:r>
            <a:r>
              <a:rPr lang="ru-RU" sz="3200" dirty="0" smtClean="0"/>
              <a:t>курса </a:t>
            </a:r>
            <a:endParaRPr lang="ru-RU" sz="3200" dirty="0"/>
          </a:p>
          <a:p>
            <a:pPr algn="ctr">
              <a:spcBef>
                <a:spcPct val="50000"/>
              </a:spcBef>
            </a:pPr>
            <a:r>
              <a:rPr lang="ru-RU" sz="2600" b="0" dirty="0"/>
              <a:t>Это интерактивные средства для </a:t>
            </a:r>
            <a:r>
              <a:rPr lang="ru-RU" sz="2600" b="0" dirty="0" smtClean="0"/>
              <a:t>проверки </a:t>
            </a:r>
            <a:r>
              <a:rPr lang="ru-RU" sz="2600" b="0" dirty="0"/>
              <a:t>уровня знаний </a:t>
            </a:r>
            <a:r>
              <a:rPr lang="ru-RU" sz="2600" b="0" dirty="0" smtClean="0"/>
              <a:t>учеников, </a:t>
            </a:r>
            <a:r>
              <a:rPr lang="ru-RU" sz="2600" b="0" dirty="0"/>
              <a:t>для выполнения совместных </a:t>
            </a:r>
            <a:r>
              <a:rPr lang="ru-RU" sz="2600" b="0" dirty="0" smtClean="0"/>
              <a:t>заданий, для общения и т.д.</a:t>
            </a:r>
          </a:p>
          <a:p>
            <a:pPr algn="ctr">
              <a:spcBef>
                <a:spcPct val="50000"/>
              </a:spcBef>
            </a:pPr>
            <a:r>
              <a:rPr lang="ru-RU" sz="2600" b="0" dirty="0" smtClean="0"/>
              <a:t>Для </a:t>
            </a:r>
            <a:r>
              <a:rPr lang="ru-RU" sz="2600" b="0" dirty="0"/>
              <a:t>всех элементов курса возможно оценивание (оценки можно просмотреть на странице оценок курса).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2843213" y="2492375"/>
            <a:ext cx="612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/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>
            <a:off x="2555875" y="2492375"/>
            <a:ext cx="5903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800" b="0"/>
          </a:p>
        </p:txBody>
      </p:sp>
      <p:sp>
        <p:nvSpPr>
          <p:cNvPr id="55310" name="Text Box 14"/>
          <p:cNvSpPr txBox="1">
            <a:spLocks noChangeArrowheads="1"/>
          </p:cNvSpPr>
          <p:nvPr/>
        </p:nvSpPr>
        <p:spPr bwMode="auto">
          <a:xfrm>
            <a:off x="324687" y="3789040"/>
            <a:ext cx="7919721" cy="297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ЗАДАНИЯ </a:t>
            </a:r>
            <a:r>
              <a:rPr lang="ru-RU" sz="2000" b="0" dirty="0" smtClean="0"/>
              <a:t>– задача учителя, которая выполняется учащимся в заданном формате.</a:t>
            </a:r>
            <a:endParaRPr lang="ru-RU" sz="2000" b="0" i="1" dirty="0" smtClean="0"/>
          </a:p>
          <a:p>
            <a:pPr algn="just"/>
            <a:r>
              <a:rPr lang="ru-RU" sz="2000" dirty="0" smtClean="0"/>
              <a:t>ТЕСТЫ </a:t>
            </a:r>
            <a:r>
              <a:rPr lang="ru-RU" sz="2000" b="0" dirty="0"/>
              <a:t>с различным набором вопросов (в закрытой форме (множественный выбор), с выбором верно/неверно, на соответствие, предполагать короткий текстовый ответ, числовой или вычисляемый ответ). Все вопросы хранятся в банке вопросов курса (базе данных) и могут быть впоследствии использованы снова в этом же курсе (или в других).</a:t>
            </a:r>
            <a:endParaRPr lang="ru-RU" sz="2000" b="0" i="1" dirty="0"/>
          </a:p>
          <a:p>
            <a:pPr>
              <a:spcBef>
                <a:spcPct val="50000"/>
              </a:spcBef>
            </a:pPr>
            <a:endParaRPr lang="ru-RU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777875"/>
          </a:xfrm>
        </p:spPr>
        <p:txBody>
          <a:bodyPr/>
          <a:lstStyle/>
          <a:p>
            <a:r>
              <a:rPr lang="ru-RU" sz="4000" b="1" dirty="0"/>
              <a:t>Как создать элемент в курсе: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83163"/>
            <a:ext cx="8229600" cy="453707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2800" b="1" dirty="0"/>
              <a:t>1.</a:t>
            </a:r>
            <a:r>
              <a:rPr lang="ru-RU" sz="2800" dirty="0"/>
              <a:t> </a:t>
            </a:r>
            <a:r>
              <a:rPr lang="ru-RU" sz="2400" dirty="0"/>
              <a:t>Включить редактирование.</a:t>
            </a:r>
          </a:p>
          <a:p>
            <a:pPr marL="0" indent="0">
              <a:buNone/>
            </a:pPr>
            <a:r>
              <a:rPr lang="ru-RU" sz="2400" b="1" dirty="0"/>
              <a:t>2.</a:t>
            </a:r>
            <a:r>
              <a:rPr lang="ru-RU" sz="2400" dirty="0"/>
              <a:t> </a:t>
            </a:r>
            <a:r>
              <a:rPr lang="ru-RU" sz="2400" dirty="0" smtClean="0">
                <a:cs typeface="Arial" charset="0"/>
              </a:rPr>
              <a:t> </a:t>
            </a:r>
            <a:r>
              <a:rPr lang="ru-RU" sz="2400" dirty="0" smtClean="0"/>
              <a:t>Выбрать </a:t>
            </a:r>
            <a:r>
              <a:rPr lang="ru-RU" sz="2400" dirty="0"/>
              <a:t>нужный элемент </a:t>
            </a:r>
            <a:r>
              <a:rPr lang="ru-RU" sz="2400" dirty="0" smtClean="0">
                <a:cs typeface="Arial" charset="0"/>
              </a:rPr>
              <a:t>→</a:t>
            </a:r>
          </a:p>
          <a:p>
            <a:pPr marL="0" indent="0">
              <a:buNone/>
            </a:pPr>
            <a:r>
              <a:rPr lang="ru-RU" sz="2800" dirty="0" smtClean="0"/>
              <a:t>3.</a:t>
            </a:r>
            <a:r>
              <a:rPr lang="ru-RU" sz="2800" b="0" dirty="0" smtClean="0"/>
              <a:t> </a:t>
            </a:r>
            <a:r>
              <a:rPr lang="ru-RU" sz="2400" b="0" dirty="0" smtClean="0"/>
              <a:t>На открывшейся странице заполнить ВСЕ поля,</a:t>
            </a:r>
          </a:p>
          <a:p>
            <a:pPr marL="0" indent="0">
              <a:buNone/>
            </a:pPr>
            <a:r>
              <a:rPr lang="ru-RU" sz="2400" b="0" dirty="0" smtClean="0"/>
              <a:t>отмеченные </a:t>
            </a:r>
            <a:r>
              <a:rPr lang="ru-RU" sz="2400" dirty="0" smtClean="0">
                <a:solidFill>
                  <a:srgbClr val="FF0000"/>
                </a:solidFill>
              </a:rPr>
              <a:t>КРАСНЫМ </a:t>
            </a:r>
            <a:r>
              <a:rPr lang="ru-RU" sz="2400" b="0" dirty="0" smtClean="0"/>
              <a:t>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b="0" dirty="0" smtClean="0"/>
              <a:t>звездочкой (</a:t>
            </a:r>
            <a:r>
              <a:rPr lang="ru-RU" sz="2400" dirty="0" smtClean="0">
                <a:solidFill>
                  <a:srgbClr val="FF0000"/>
                </a:solidFill>
              </a:rPr>
              <a:t>*</a:t>
            </a:r>
            <a:r>
              <a:rPr lang="ru-RU" sz="2400" b="0" dirty="0" smtClean="0"/>
              <a:t>).</a:t>
            </a:r>
          </a:p>
          <a:p>
            <a:pPr marL="0" indent="0">
              <a:buNone/>
            </a:pPr>
            <a:r>
              <a:rPr lang="ru-RU" sz="2400" dirty="0" smtClean="0"/>
              <a:t>4. </a:t>
            </a:r>
            <a:r>
              <a:rPr lang="ru-RU" sz="2400" b="0" dirty="0" smtClean="0"/>
              <a:t>Напротив каждого раздела есть справка, поясняющая его назначение - значок</a:t>
            </a:r>
            <a:r>
              <a:rPr lang="ru-RU" sz="2400" b="0" dirty="0" smtClean="0">
                <a:solidFill>
                  <a:srgbClr val="FF0000"/>
                </a:solidFill>
              </a:rPr>
              <a:t> «?»</a:t>
            </a:r>
            <a:r>
              <a:rPr lang="ru-RU" sz="2400" dirty="0" smtClean="0">
                <a:solidFill>
                  <a:srgbClr val="FF0000"/>
                </a:solidFill>
              </a:rPr>
              <a:t>  </a:t>
            </a:r>
            <a:endParaRPr lang="ru-RU" sz="2400" b="0" dirty="0" smtClean="0"/>
          </a:p>
          <a:p>
            <a:pPr marL="0" indent="0">
              <a:buNone/>
            </a:pPr>
            <a:r>
              <a:rPr lang="ru-RU" sz="2400" dirty="0" smtClean="0"/>
              <a:t>5.</a:t>
            </a:r>
            <a:r>
              <a:rPr lang="ru-RU" sz="2400" b="0" dirty="0" smtClean="0"/>
              <a:t> Внизу страницы нажать сохранить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sz="2400" dirty="0"/>
          </a:p>
          <a:p>
            <a:pPr marL="0" indent="0">
              <a:lnSpc>
                <a:spcPct val="90000"/>
              </a:lnSpc>
              <a:buNone/>
            </a:pPr>
            <a:endParaRPr lang="ru-RU" sz="2400" b="1" dirty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ru-RU" sz="2400" dirty="0"/>
          </a:p>
        </p:txBody>
      </p:sp>
      <p:pic>
        <p:nvPicPr>
          <p:cNvPr id="5428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763668"/>
            <a:ext cx="55101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078" y="692149"/>
            <a:ext cx="6353434" cy="5585843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490538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Как создать задание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50825" y="692150"/>
            <a:ext cx="3563938" cy="1477328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 dirty="0"/>
              <a:t>Откроется страница: вписать название, в описании - сформулировать задачу для </a:t>
            </a:r>
            <a:r>
              <a:rPr lang="ru-RU" sz="1800" b="0" dirty="0" smtClean="0"/>
              <a:t>ученика и указать способ размещения ответа</a:t>
            </a:r>
            <a:endParaRPr lang="ru-RU" sz="16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627312" y="6092825"/>
            <a:ext cx="2581459" cy="60007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dirty="0" smtClean="0"/>
              <a:t>Внизу нажать</a:t>
            </a:r>
            <a:r>
              <a:rPr lang="ru-RU" sz="1600" dirty="0"/>
              <a:t>, чтобы сохранить</a:t>
            </a:r>
            <a:r>
              <a:rPr lang="ru-RU" sz="1600" b="0" dirty="0"/>
              <a:t> </a:t>
            </a:r>
            <a:endParaRPr lang="ru-RU" sz="1600" dirty="0">
              <a:cs typeface="Arial" charset="0"/>
            </a:endParaRPr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3852863" y="1196975"/>
            <a:ext cx="1355907" cy="97155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5815403" y="5241925"/>
            <a:ext cx="2447925" cy="35560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cs typeface="Arial" charset="0"/>
              </a:rPr>
              <a:t>Указать шкалу оценок</a:t>
            </a: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V="1">
            <a:off x="3851275" y="995362"/>
            <a:ext cx="1357495" cy="13017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179388" y="3284538"/>
            <a:ext cx="2592387" cy="243143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cs typeface="Arial" charset="0"/>
              </a:rPr>
              <a:t>Заполнить нужные графы:</a:t>
            </a:r>
          </a:p>
          <a:p>
            <a:pPr>
              <a:spcBef>
                <a:spcPct val="50000"/>
              </a:spcBef>
            </a:pPr>
            <a:r>
              <a:rPr lang="ru-RU" sz="1600" dirty="0">
                <a:cs typeface="Arial" charset="0"/>
              </a:rPr>
              <a:t>определить срок для выполнения задания, количество попыток, отправлять ли вам письма-уведомления о выполнении задания </a:t>
            </a:r>
            <a:r>
              <a:rPr lang="ru-RU" sz="1600" dirty="0" smtClean="0">
                <a:cs typeface="Arial" charset="0"/>
              </a:rPr>
              <a:t>и др. установки</a:t>
            </a:r>
            <a:endParaRPr lang="ru-RU" sz="1600" dirty="0">
              <a:cs typeface="Arial" charset="0"/>
            </a:endParaRPr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 flipV="1">
            <a:off x="5760100" y="4682108"/>
            <a:ext cx="1044148" cy="4750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V="1">
            <a:off x="2778726" y="4072509"/>
            <a:ext cx="2369337" cy="9773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V="1">
            <a:off x="2778727" y="3639120"/>
            <a:ext cx="2225321" cy="141071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512" y="404664"/>
            <a:ext cx="8229600" cy="4905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4000" b="1" dirty="0" smtClean="0"/>
              <a:t>Как проверить задание</a:t>
            </a:r>
            <a:endParaRPr lang="ru-RU" sz="4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96752"/>
            <a:ext cx="8821204" cy="4675591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3491880" y="4761148"/>
            <a:ext cx="128580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4509120"/>
            <a:ext cx="2160240" cy="8640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 smtClean="0"/>
              <a:t>Ответы студентов </a:t>
            </a:r>
            <a:r>
              <a:rPr lang="kk-KZ" sz="1600" u="sng" dirty="0" smtClean="0"/>
              <a:t>на задание</a:t>
            </a:r>
            <a:endParaRPr lang="ru-RU" sz="1600" u="sng" dirty="0"/>
          </a:p>
        </p:txBody>
      </p:sp>
    </p:spTree>
    <p:extLst>
      <p:ext uri="{BB962C8B-B14F-4D97-AF65-F5344CB8AC3E}">
        <p14:creationId xmlns:p14="http://schemas.microsoft.com/office/powerpoint/2010/main" val="25016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7" y="1700808"/>
            <a:ext cx="9103568" cy="443865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51520" y="620688"/>
            <a:ext cx="8229600" cy="4905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u-RU" sz="4000" b="1" dirty="0" smtClean="0"/>
              <a:t>Как оценить задание студентов</a:t>
            </a:r>
            <a:endParaRPr lang="ru-RU" sz="4000" b="1" dirty="0"/>
          </a:p>
        </p:txBody>
      </p:sp>
      <p:sp>
        <p:nvSpPr>
          <p:cNvPr id="4" name="Стрелка вправо 3"/>
          <p:cNvSpPr/>
          <p:nvPr/>
        </p:nvSpPr>
        <p:spPr>
          <a:xfrm rot="19333266">
            <a:off x="3821087" y="2357131"/>
            <a:ext cx="10904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3013454"/>
            <a:ext cx="1656184" cy="5595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800" dirty="0" smtClean="0"/>
              <a:t>Оценить студентов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683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0" y="0"/>
            <a:ext cx="94329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chemeClr val="tx2"/>
                </a:solidFill>
              </a:rPr>
              <a:t>Тест </a:t>
            </a:r>
          </a:p>
          <a:p>
            <a:pPr algn="ctr"/>
            <a:r>
              <a:rPr lang="ru-RU" sz="4000">
                <a:solidFill>
                  <a:schemeClr val="tx2"/>
                </a:solidFill>
              </a:rPr>
              <a:t>(вид страницы вступления)</a:t>
            </a:r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8961438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79388" y="3141663"/>
            <a:ext cx="2268537" cy="385762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/>
              <a:t>Вступление к тесту</a:t>
            </a:r>
            <a:endParaRPr lang="ru-RU" sz="16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 flipV="1">
            <a:off x="2484438" y="3213100"/>
            <a:ext cx="358775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323850" y="4508500"/>
            <a:ext cx="3205163" cy="120967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/>
              <a:t>Если преподаватель ограничил время прохождения теста, здесь будет указано</a:t>
            </a:r>
            <a:endParaRPr lang="ru-RU" sz="16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1450" name="Line 10"/>
          <p:cNvSpPr>
            <a:spLocks noChangeShapeType="1"/>
          </p:cNvSpPr>
          <p:nvPr/>
        </p:nvSpPr>
        <p:spPr bwMode="auto">
          <a:xfrm flipH="1" flipV="1">
            <a:off x="4932363" y="4076700"/>
            <a:ext cx="863600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 flipV="1">
            <a:off x="3492500" y="3860800"/>
            <a:ext cx="358775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5795963" y="3789363"/>
            <a:ext cx="3205162" cy="2859087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/>
              <a:t>Фиксируется, сколько попыток уже было сделано студентами.</a:t>
            </a:r>
          </a:p>
          <a:p>
            <a:pPr>
              <a:spcBef>
                <a:spcPct val="50000"/>
              </a:spcBef>
            </a:pPr>
            <a:r>
              <a:rPr lang="ru-RU" sz="1800" b="0"/>
              <a:t>Если тест уже выполнялся студентами, добавить или изменить вопросы нельзя.</a:t>
            </a:r>
          </a:p>
          <a:p>
            <a:pPr>
              <a:spcBef>
                <a:spcPct val="50000"/>
              </a:spcBef>
            </a:pPr>
            <a:r>
              <a:rPr lang="ru-RU" sz="1800" b="0"/>
              <a:t>Изменить вопросы можно только после удаления результатов тестирования.</a:t>
            </a:r>
            <a:endParaRPr lang="ru-RU" sz="16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755650" y="1628775"/>
            <a:ext cx="2557463" cy="935038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/>
              <a:t>Нажать, чтобы просмотреть результаты теста</a:t>
            </a:r>
            <a:endParaRPr lang="ru-RU" sz="16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5148263" y="1412875"/>
            <a:ext cx="2484437" cy="385763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/>
              <a:t>Просмотр вопросов</a:t>
            </a:r>
            <a:endParaRPr lang="ru-RU" sz="16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6804025" y="2133600"/>
            <a:ext cx="2087563" cy="1484313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/>
              <a:t>Переход в банк вопросов (редактирование/добавление вопросов</a:t>
            </a:r>
          </a:p>
        </p:txBody>
      </p:sp>
      <p:sp>
        <p:nvSpPr>
          <p:cNvPr id="61457" name="Line 17"/>
          <p:cNvSpPr>
            <a:spLocks noChangeShapeType="1"/>
          </p:cNvSpPr>
          <p:nvPr/>
        </p:nvSpPr>
        <p:spPr bwMode="auto">
          <a:xfrm flipH="1" flipV="1">
            <a:off x="6443663" y="2060575"/>
            <a:ext cx="360362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58" name="Line 18"/>
          <p:cNvSpPr>
            <a:spLocks noChangeShapeType="1"/>
          </p:cNvSpPr>
          <p:nvPr/>
        </p:nvSpPr>
        <p:spPr bwMode="auto">
          <a:xfrm flipH="1">
            <a:off x="5076825" y="1773238"/>
            <a:ext cx="14287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59" name="Line 19"/>
          <p:cNvSpPr>
            <a:spLocks noChangeShapeType="1"/>
          </p:cNvSpPr>
          <p:nvPr/>
        </p:nvSpPr>
        <p:spPr bwMode="auto">
          <a:xfrm flipV="1">
            <a:off x="3276600" y="2133600"/>
            <a:ext cx="790575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75688" cy="836613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Вид страницы с вопросами теста</a:t>
            </a:r>
            <a:r>
              <a:rPr lang="ru-RU" sz="4000" dirty="0"/>
              <a:t> </a:t>
            </a:r>
          </a:p>
        </p:txBody>
      </p:sp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8609013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8569325" cy="41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3" name="Line 9"/>
          <p:cNvSpPr>
            <a:spLocks noChangeShapeType="1"/>
          </p:cNvSpPr>
          <p:nvPr/>
        </p:nvSpPr>
        <p:spPr bwMode="auto">
          <a:xfrm flipH="1" flipV="1">
            <a:off x="3132138" y="908050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76" name="Line 12"/>
          <p:cNvSpPr>
            <a:spLocks noChangeShapeType="1"/>
          </p:cNvSpPr>
          <p:nvPr/>
        </p:nvSpPr>
        <p:spPr bwMode="auto">
          <a:xfrm flipV="1">
            <a:off x="3348038" y="6381750"/>
            <a:ext cx="1439862" cy="714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 flipH="1" flipV="1">
            <a:off x="5003800" y="5734050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 flipH="1" flipV="1">
            <a:off x="3924300" y="4292600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 flipH="1" flipV="1">
            <a:off x="4140200" y="2420938"/>
            <a:ext cx="1368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5292725" y="4149725"/>
            <a:ext cx="2159000" cy="66040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/>
              <a:t>Тип вопроса «Верно/неверно»</a:t>
            </a:r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6372225" y="5373688"/>
            <a:ext cx="2484438" cy="66040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/>
              <a:t>Тип вопроса «Короткий ответ»</a:t>
            </a:r>
            <a:endParaRPr lang="ru-RU" sz="16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2483" name="Text Box 19"/>
          <p:cNvSpPr txBox="1">
            <a:spLocks noChangeArrowheads="1"/>
          </p:cNvSpPr>
          <p:nvPr/>
        </p:nvSpPr>
        <p:spPr bwMode="auto">
          <a:xfrm>
            <a:off x="179388" y="5949950"/>
            <a:ext cx="3168650" cy="74930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Чтобы попытка для студента была засчитана, он должен нажать на завершение</a:t>
            </a:r>
            <a:endParaRPr lang="ru-RU" sz="140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2484" name="Text Box 20"/>
          <p:cNvSpPr txBox="1">
            <a:spLocks noChangeArrowheads="1"/>
          </p:cNvSpPr>
          <p:nvPr/>
        </p:nvSpPr>
        <p:spPr bwMode="auto">
          <a:xfrm>
            <a:off x="5508625" y="2349500"/>
            <a:ext cx="2016125" cy="120967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/>
              <a:t>Тип вопроса «В закрытой форме (множественный выбор)»</a:t>
            </a:r>
          </a:p>
        </p:txBody>
      </p:sp>
      <p:sp>
        <p:nvSpPr>
          <p:cNvPr id="62485" name="Text Box 21"/>
          <p:cNvSpPr txBox="1">
            <a:spLocks noChangeArrowheads="1"/>
          </p:cNvSpPr>
          <p:nvPr/>
        </p:nvSpPr>
        <p:spPr bwMode="auto">
          <a:xfrm>
            <a:off x="4427538" y="765175"/>
            <a:ext cx="2305050" cy="66040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/>
              <a:t>Тип вопроса      «На соответствие»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54150" y="188913"/>
            <a:ext cx="7689850" cy="1008062"/>
          </a:xfrm>
        </p:spPr>
        <p:txBody>
          <a:bodyPr/>
          <a:lstStyle/>
          <a:p>
            <a:r>
              <a:rPr lang="ru-RU" sz="3200" b="1" dirty="0"/>
              <a:t>КАК СОЗДАВАТЬ ТЕСТ</a:t>
            </a:r>
            <a:endParaRPr lang="ru-RU" sz="3200" dirty="0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04923" y="1052736"/>
            <a:ext cx="84963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0" dirty="0"/>
              <a:t>Создаем </a:t>
            </a:r>
            <a:r>
              <a:rPr lang="ru-RU" sz="2800" dirty="0"/>
              <a:t>ВОПРОСЫ</a:t>
            </a:r>
            <a:r>
              <a:rPr lang="ru-RU" sz="2800" b="0" dirty="0"/>
              <a:t>: в блоке управления открываем раздел  «Вопросы».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2843213" y="1916832"/>
            <a:ext cx="612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2. </a:t>
            </a:r>
            <a:r>
              <a:rPr lang="ru-RU" sz="2400" b="0" dirty="0"/>
              <a:t>На следующей странице выбираем нужный тип вопроса и заполняем ее*.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188" y="2961609"/>
            <a:ext cx="3981450" cy="3390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961609"/>
            <a:ext cx="198120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ru-RU" b="1"/>
              <a:t>Основные типы вопросов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1187623" y="1700213"/>
            <a:ext cx="7128793" cy="4525962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В </a:t>
            </a:r>
            <a:r>
              <a:rPr lang="ru-RU" dirty="0"/>
              <a:t>закрытой форме (</a:t>
            </a:r>
            <a:r>
              <a:rPr lang="ru-RU" dirty="0" smtClean="0"/>
              <a:t>множественный выбор): с одним правильным ответом и несколькими.</a:t>
            </a:r>
          </a:p>
          <a:p>
            <a:pPr>
              <a:buFontTx/>
              <a:buNone/>
            </a:pPr>
            <a:r>
              <a:rPr lang="ru-RU" dirty="0" smtClean="0"/>
              <a:t>Вопрос </a:t>
            </a:r>
            <a:r>
              <a:rPr lang="ru-RU" dirty="0"/>
              <a:t>на соответствие.</a:t>
            </a:r>
          </a:p>
          <a:p>
            <a:pPr>
              <a:buFontTx/>
              <a:buNone/>
            </a:pPr>
            <a:r>
              <a:rPr lang="ru-RU" dirty="0" smtClean="0"/>
              <a:t>Верно/неверно</a:t>
            </a:r>
            <a:r>
              <a:rPr lang="ru-RU" dirty="0"/>
              <a:t>.</a:t>
            </a:r>
          </a:p>
          <a:p>
            <a:pPr>
              <a:buFontTx/>
              <a:buNone/>
            </a:pPr>
            <a:r>
              <a:rPr lang="ru-RU" dirty="0" smtClean="0"/>
              <a:t>Короткий/числовой </a:t>
            </a:r>
            <a:r>
              <a:rPr lang="ru-RU" dirty="0"/>
              <a:t>ответ (</a:t>
            </a:r>
            <a:r>
              <a:rPr lang="ru-RU" dirty="0" smtClean="0"/>
              <a:t>вставить пропущенное </a:t>
            </a:r>
            <a:r>
              <a:rPr lang="ru-RU" dirty="0"/>
              <a:t>слово </a:t>
            </a:r>
            <a:r>
              <a:rPr lang="ru-RU" dirty="0" smtClean="0"/>
              <a:t>или цифру</a:t>
            </a:r>
            <a:r>
              <a:rPr lang="ru-RU" dirty="0"/>
              <a:t>).</a:t>
            </a:r>
          </a:p>
          <a:p>
            <a:pPr>
              <a:buFontTx/>
              <a:buNone/>
            </a:pPr>
            <a:endParaRPr lang="ru-RU" dirty="0"/>
          </a:p>
        </p:txBody>
      </p:sp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4" t="17509" r="22058" b="11673"/>
          <a:stretch>
            <a:fillRect/>
          </a:stretch>
        </p:blipFill>
        <p:spPr bwMode="auto">
          <a:xfrm>
            <a:off x="474588" y="2964311"/>
            <a:ext cx="3587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" y="3456093"/>
            <a:ext cx="550913" cy="3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87" y="1754112"/>
            <a:ext cx="477838" cy="42049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687" y="2363012"/>
            <a:ext cx="455909" cy="41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895" y="1110526"/>
            <a:ext cx="5341668" cy="5742672"/>
          </a:xfrm>
          <a:prstGeom prst="rect">
            <a:avLst/>
          </a:prstGeom>
        </p:spPr>
      </p:pic>
      <p:sp>
        <p:nvSpPr>
          <p:cNvPr id="95237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777875"/>
          </a:xfrm>
        </p:spPr>
        <p:txBody>
          <a:bodyPr/>
          <a:lstStyle/>
          <a:p>
            <a:r>
              <a:rPr lang="ru-RU" b="1"/>
              <a:t>Вопрос «Верно/неверно»</a:t>
            </a:r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 flipH="1" flipV="1">
            <a:off x="5004047" y="1470027"/>
            <a:ext cx="1655515" cy="735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5240" name="Line 8"/>
          <p:cNvSpPr>
            <a:spLocks noChangeShapeType="1"/>
          </p:cNvSpPr>
          <p:nvPr/>
        </p:nvSpPr>
        <p:spPr bwMode="auto">
          <a:xfrm>
            <a:off x="2188178" y="2909889"/>
            <a:ext cx="1520222" cy="150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 flipH="1">
            <a:off x="4139952" y="4941888"/>
            <a:ext cx="1079748" cy="50333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1014538" y="6057806"/>
            <a:ext cx="79216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/>
              <a:t>Поля для комментариев можно оставить пустыми</a:t>
            </a:r>
          </a:p>
        </p:txBody>
      </p:sp>
      <p:sp>
        <p:nvSpPr>
          <p:cNvPr id="95244" name="Text Box 12"/>
          <p:cNvSpPr txBox="1">
            <a:spLocks noChangeArrowheads="1"/>
          </p:cNvSpPr>
          <p:nvPr/>
        </p:nvSpPr>
        <p:spPr bwMode="auto">
          <a:xfrm>
            <a:off x="5219700" y="4581525"/>
            <a:ext cx="3095625" cy="935038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/>
              <a:t>Выбираем, какой ответ правильный: «верно» или «неверно»</a:t>
            </a:r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236240" y="2167732"/>
            <a:ext cx="1944688" cy="1484312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 dirty="0"/>
              <a:t>Пишем сам вопрос, начиная со слов: «Верно ли, что…»</a:t>
            </a:r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auto">
          <a:xfrm>
            <a:off x="597964" y="5719614"/>
            <a:ext cx="1439862" cy="385762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/>
              <a:t>Сохраняем</a:t>
            </a:r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6659563" y="1484313"/>
            <a:ext cx="2305050" cy="120967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/>
              <a:t>Вносим название вопроса, например: вопрос 1, тема 1 или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9" grpId="0" animBg="1"/>
      <p:bldP spid="95240" grpId="0" animBg="1"/>
      <p:bldP spid="952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44428"/>
            <a:ext cx="1243288" cy="881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643192" cy="706438"/>
          </a:xfrm>
        </p:spPr>
        <p:txBody>
          <a:bodyPr/>
          <a:lstStyle/>
          <a:p>
            <a:r>
              <a:rPr lang="ru-RU" sz="4000" b="1" dirty="0"/>
              <a:t>Основные принципы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7886700" cy="507365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000" b="1" dirty="0"/>
              <a:t>Доступность:</a:t>
            </a:r>
            <a:r>
              <a:rPr lang="ru-RU" sz="2000" dirty="0"/>
              <a:t> можно работать из разных мест (локально и дистанционно, из учебного класса, с рабочего места или из дома);</a:t>
            </a:r>
          </a:p>
          <a:p>
            <a:pPr algn="just">
              <a:buFontTx/>
              <a:buNone/>
            </a:pPr>
            <a:r>
              <a:rPr lang="ru-RU" sz="2000" dirty="0"/>
              <a:t>	людям разного образовательного уровня, </a:t>
            </a:r>
          </a:p>
          <a:p>
            <a:pPr algn="just">
              <a:buFontTx/>
              <a:buNone/>
            </a:pPr>
            <a:r>
              <a:rPr lang="ru-RU" sz="2000" dirty="0"/>
              <a:t>	разных физических возможностей (включая инвалидов);</a:t>
            </a:r>
          </a:p>
          <a:p>
            <a:pPr algn="just"/>
            <a:r>
              <a:rPr lang="ru-RU" sz="2000" b="1" dirty="0"/>
              <a:t>Гибкость:</a:t>
            </a:r>
            <a:r>
              <a:rPr lang="ru-RU" sz="2000" dirty="0"/>
              <a:t> большой выбор различных элементов и ресурсов в системе позволяет применять в зависимости от задач создателя курса и преподавателя-</a:t>
            </a:r>
            <a:r>
              <a:rPr lang="ru-RU" sz="2000" dirty="0" err="1"/>
              <a:t>тьютора</a:t>
            </a:r>
            <a:r>
              <a:rPr lang="ru-RU" sz="2000" dirty="0"/>
              <a:t>.</a:t>
            </a:r>
          </a:p>
          <a:p>
            <a:pPr algn="just"/>
            <a:r>
              <a:rPr lang="ru-RU" sz="2000" b="1" dirty="0"/>
              <a:t>Долговечность и многократность:</a:t>
            </a:r>
            <a:r>
              <a:rPr lang="ru-RU" sz="2000" dirty="0"/>
              <a:t> легко вносить изменения без перепрограммирования, архивировать и без перепроектирования переносить из одной версии оболочки в другую; возможно многократное использование компонентов системы.</a:t>
            </a:r>
          </a:p>
          <a:p>
            <a:pPr algn="just"/>
            <a:r>
              <a:rPr lang="ru-RU" sz="2000" b="1" dirty="0"/>
              <a:t>Простой и удобный интерфейс</a:t>
            </a:r>
            <a:r>
              <a:rPr lang="ru-RU" sz="2000" dirty="0"/>
              <a:t> позволяет любому </a:t>
            </a:r>
            <a:r>
              <a:rPr lang="ru-RU" sz="2000" dirty="0" smtClean="0"/>
              <a:t>учителю  </a:t>
            </a:r>
            <a:r>
              <a:rPr lang="ru-RU" sz="2000" dirty="0"/>
              <a:t>создать свой курс, для работы достаточно базового уровня компьютерной грамотности.</a:t>
            </a:r>
          </a:p>
          <a:p>
            <a:pPr algn="just"/>
            <a:r>
              <a:rPr lang="ru-RU" sz="2000" dirty="0"/>
              <a:t>СДО </a:t>
            </a:r>
            <a:r>
              <a:rPr lang="ru-RU" sz="2000" dirty="0" err="1"/>
              <a:t>Moodle</a:t>
            </a:r>
            <a:r>
              <a:rPr lang="ru-RU" sz="2000" dirty="0"/>
              <a:t> проектировалась </a:t>
            </a:r>
            <a:r>
              <a:rPr lang="ru-RU" sz="2000" b="1" dirty="0"/>
              <a:t>в соответствии с современными педагогическими требованиями</a:t>
            </a:r>
            <a:r>
              <a:rPr lang="ru-RU" sz="2000" dirty="0"/>
              <a:t>: с опорой на принципы и методы личностно-</a:t>
            </a:r>
            <a:r>
              <a:rPr lang="ru-RU" sz="2000" dirty="0" err="1"/>
              <a:t>деятельностного</a:t>
            </a:r>
            <a:r>
              <a:rPr lang="ru-RU" sz="2000" dirty="0"/>
              <a:t> </a:t>
            </a:r>
            <a:r>
              <a:rPr lang="ru-RU" sz="2000" dirty="0" smtClean="0"/>
              <a:t>обучения</a:t>
            </a:r>
            <a:r>
              <a:rPr lang="ru-RU" sz="2000" dirty="0"/>
              <a:t>, личностную направленность, индивидуализацию обучения и критическую рефлексию.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921" y="1032099"/>
            <a:ext cx="6119024" cy="5659213"/>
          </a:xfrm>
          <a:prstGeom prst="rect">
            <a:avLst/>
          </a:prstGeom>
        </p:spPr>
      </p:pic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>
          <a:xfrm>
            <a:off x="96846" y="-14287"/>
            <a:ext cx="9144000" cy="490537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Вопрос «В закрытой форме» </a:t>
            </a:r>
            <a:br>
              <a:rPr lang="ru-RU" sz="3600" b="1" dirty="0"/>
            </a:br>
            <a:r>
              <a:rPr lang="ru-RU" sz="3600" b="1" dirty="0"/>
              <a:t>(множественный выбор)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250825" y="2708275"/>
            <a:ext cx="1873250" cy="935038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/>
              <a:t>Вносим саму формулировку вопроса</a:t>
            </a: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135483" y="4892674"/>
            <a:ext cx="2592387" cy="935038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 dirty="0"/>
              <a:t>Выбираем, сколько правильных ответов предусмотрено</a:t>
            </a:r>
          </a:p>
        </p:txBody>
      </p:sp>
      <p:sp>
        <p:nvSpPr>
          <p:cNvPr id="93194" name="Line 10"/>
          <p:cNvSpPr>
            <a:spLocks noChangeShapeType="1"/>
          </p:cNvSpPr>
          <p:nvPr/>
        </p:nvSpPr>
        <p:spPr bwMode="auto">
          <a:xfrm flipH="1">
            <a:off x="4672558" y="6006883"/>
            <a:ext cx="939874" cy="4655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>
            <a:off x="2843808" y="5300662"/>
            <a:ext cx="604787" cy="720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196" name="Line 12"/>
          <p:cNvSpPr>
            <a:spLocks noChangeShapeType="1"/>
          </p:cNvSpPr>
          <p:nvPr/>
        </p:nvSpPr>
        <p:spPr bwMode="auto">
          <a:xfrm flipH="1" flipV="1">
            <a:off x="5364087" y="1556792"/>
            <a:ext cx="1295475" cy="43234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198" name="Text Box 14"/>
          <p:cNvSpPr txBox="1">
            <a:spLocks noChangeArrowheads="1"/>
          </p:cNvSpPr>
          <p:nvPr/>
        </p:nvSpPr>
        <p:spPr bwMode="auto">
          <a:xfrm>
            <a:off x="6659563" y="1484313"/>
            <a:ext cx="2305050" cy="120967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/>
              <a:t>Вносим название вопроса, например: вопрос 2, тема 1 или 1.2</a:t>
            </a:r>
          </a:p>
        </p:txBody>
      </p:sp>
      <p:sp>
        <p:nvSpPr>
          <p:cNvPr id="93199" name="Text Box 15"/>
          <p:cNvSpPr txBox="1">
            <a:spLocks noChangeArrowheads="1"/>
          </p:cNvSpPr>
          <p:nvPr/>
        </p:nvSpPr>
        <p:spPr bwMode="auto">
          <a:xfrm>
            <a:off x="5617110" y="5668748"/>
            <a:ext cx="2592387" cy="935038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 dirty="0"/>
              <a:t>Выставляем, как лучше нумеровать варианты ответов</a:t>
            </a:r>
          </a:p>
        </p:txBody>
      </p:sp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5724525" y="4005263"/>
            <a:ext cx="2592388" cy="1484312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/>
              <a:t>Если нужно, чтобы варианты ответов каждый раз перемешивались, отмечаем здесь</a:t>
            </a:r>
          </a:p>
        </p:txBody>
      </p:sp>
      <p:sp>
        <p:nvSpPr>
          <p:cNvPr id="93201" name="Line 17"/>
          <p:cNvSpPr>
            <a:spLocks noChangeShapeType="1"/>
          </p:cNvSpPr>
          <p:nvPr/>
        </p:nvSpPr>
        <p:spPr bwMode="auto">
          <a:xfrm flipH="1">
            <a:off x="3347864" y="5300663"/>
            <a:ext cx="2376661" cy="992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208" name="Line 24"/>
          <p:cNvSpPr>
            <a:spLocks noChangeShapeType="1"/>
          </p:cNvSpPr>
          <p:nvPr/>
        </p:nvSpPr>
        <p:spPr bwMode="auto">
          <a:xfrm flipV="1">
            <a:off x="2226986" y="2527949"/>
            <a:ext cx="1366837" cy="7921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Стрелка вправо 1"/>
          <p:cNvSpPr/>
          <p:nvPr/>
        </p:nvSpPr>
        <p:spPr bwMode="auto">
          <a:xfrm>
            <a:off x="7949692" y="6353747"/>
            <a:ext cx="978408" cy="484632"/>
          </a:xfrm>
          <a:prstGeom prst="rightArrow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solidFill>
              <a:schemeClr val="tx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10" y="1246468"/>
            <a:ext cx="7372350" cy="5238750"/>
          </a:xfrm>
          <a:prstGeom prst="rect">
            <a:avLst/>
          </a:prstGeom>
        </p:spPr>
      </p:pic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>
          <a:xfrm>
            <a:off x="-25758" y="-365473"/>
            <a:ext cx="9144000" cy="490537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>Вопрос </a:t>
            </a:r>
            <a:r>
              <a:rPr lang="ru-RU" sz="3600" b="1" dirty="0"/>
              <a:t>«В закрытой форме» </a:t>
            </a:r>
            <a:br>
              <a:rPr lang="ru-RU" sz="3600" b="1" dirty="0"/>
            </a:br>
            <a:r>
              <a:rPr lang="ru-RU" sz="3600" b="1" dirty="0"/>
              <a:t>(множественный выбор)</a:t>
            </a:r>
          </a:p>
        </p:txBody>
      </p:sp>
      <p:sp>
        <p:nvSpPr>
          <p:cNvPr id="93201" name="Line 17"/>
          <p:cNvSpPr>
            <a:spLocks noChangeShapeType="1"/>
          </p:cNvSpPr>
          <p:nvPr/>
        </p:nvSpPr>
        <p:spPr bwMode="auto">
          <a:xfrm flipH="1" flipV="1">
            <a:off x="3633788" y="3887788"/>
            <a:ext cx="2090737" cy="141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203" name="Text Box 19"/>
          <p:cNvSpPr txBox="1">
            <a:spLocks noChangeArrowheads="1"/>
          </p:cNvSpPr>
          <p:nvPr/>
        </p:nvSpPr>
        <p:spPr bwMode="auto">
          <a:xfrm>
            <a:off x="34925" y="1519313"/>
            <a:ext cx="1873250" cy="2001837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/>
              <a:t>Вносим варианты ответов.</a:t>
            </a:r>
          </a:p>
          <a:p>
            <a:pPr>
              <a:spcBef>
                <a:spcPct val="50000"/>
              </a:spcBef>
            </a:pPr>
            <a:r>
              <a:rPr lang="ru-RU" sz="2000" b="0"/>
              <a:t>В КАЖДУЮ ЯЧЕЙКУ ПО ОДНОМУ!!!</a:t>
            </a:r>
          </a:p>
        </p:txBody>
      </p:sp>
      <p:sp>
        <p:nvSpPr>
          <p:cNvPr id="93204" name="Text Box 20"/>
          <p:cNvSpPr txBox="1">
            <a:spLocks noChangeArrowheads="1"/>
          </p:cNvSpPr>
          <p:nvPr/>
        </p:nvSpPr>
        <p:spPr bwMode="auto">
          <a:xfrm>
            <a:off x="6443663" y="1052513"/>
            <a:ext cx="1873250" cy="120967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/>
              <a:t>Если ответ неправильный, оставляем «Пусто»</a:t>
            </a:r>
          </a:p>
        </p:txBody>
      </p:sp>
      <p:sp>
        <p:nvSpPr>
          <p:cNvPr id="93205" name="Text Box 21"/>
          <p:cNvSpPr txBox="1">
            <a:spLocks noChangeArrowheads="1"/>
          </p:cNvSpPr>
          <p:nvPr/>
        </p:nvSpPr>
        <p:spPr bwMode="auto">
          <a:xfrm>
            <a:off x="5219700" y="3573463"/>
            <a:ext cx="1873250" cy="2033587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/>
              <a:t>Если ответ правильный, выбираем «100%» или по 50% на каждый правильный ответ</a:t>
            </a:r>
          </a:p>
        </p:txBody>
      </p:sp>
      <p:sp>
        <p:nvSpPr>
          <p:cNvPr id="93206" name="Text Box 22"/>
          <p:cNvSpPr txBox="1">
            <a:spLocks noChangeArrowheads="1"/>
          </p:cNvSpPr>
          <p:nvPr/>
        </p:nvSpPr>
        <p:spPr bwMode="auto">
          <a:xfrm>
            <a:off x="6948488" y="6308725"/>
            <a:ext cx="1439862" cy="385763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/>
              <a:t>Сохраняем</a:t>
            </a:r>
          </a:p>
        </p:txBody>
      </p:sp>
      <p:sp>
        <p:nvSpPr>
          <p:cNvPr id="93207" name="Text Box 23"/>
          <p:cNvSpPr txBox="1">
            <a:spLocks noChangeArrowheads="1"/>
          </p:cNvSpPr>
          <p:nvPr/>
        </p:nvSpPr>
        <p:spPr bwMode="auto">
          <a:xfrm>
            <a:off x="104776" y="4399738"/>
            <a:ext cx="1873250" cy="1484312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 dirty="0"/>
              <a:t>Сумма правильных ответов должна быть 100%</a:t>
            </a:r>
          </a:p>
        </p:txBody>
      </p:sp>
      <p:sp>
        <p:nvSpPr>
          <p:cNvPr id="93208" name="Line 24"/>
          <p:cNvSpPr>
            <a:spLocks noChangeShapeType="1"/>
          </p:cNvSpPr>
          <p:nvPr/>
        </p:nvSpPr>
        <p:spPr bwMode="auto">
          <a:xfrm flipV="1">
            <a:off x="1955541" y="1773237"/>
            <a:ext cx="1679834" cy="3334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211" name="Line 27"/>
          <p:cNvSpPr>
            <a:spLocks noChangeShapeType="1"/>
          </p:cNvSpPr>
          <p:nvPr/>
        </p:nvSpPr>
        <p:spPr bwMode="auto">
          <a:xfrm flipH="1">
            <a:off x="3923927" y="1628775"/>
            <a:ext cx="2519735" cy="47787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3214" name="Line 30"/>
          <p:cNvSpPr>
            <a:spLocks noChangeShapeType="1"/>
          </p:cNvSpPr>
          <p:nvPr/>
        </p:nvSpPr>
        <p:spPr bwMode="auto">
          <a:xfrm flipH="1" flipV="1">
            <a:off x="3779912" y="2587941"/>
            <a:ext cx="1439788" cy="228092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1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8" grpId="0" animBg="1"/>
      <p:bldP spid="93211" grpId="0" animBg="1"/>
      <p:bldP spid="932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895166"/>
            <a:ext cx="5658270" cy="5912218"/>
          </a:xfrm>
          <a:prstGeom prst="rect">
            <a:avLst/>
          </a:prstGeom>
        </p:spPr>
      </p:pic>
      <p:sp>
        <p:nvSpPr>
          <p:cNvPr id="99332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8732"/>
            <a:ext cx="8229600" cy="792162"/>
          </a:xfrm>
        </p:spPr>
        <p:txBody>
          <a:bodyPr/>
          <a:lstStyle/>
          <a:p>
            <a:r>
              <a:rPr lang="ru-RU" b="1" dirty="0"/>
              <a:t>Вопрос на соответствие</a:t>
            </a:r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101225" y="1061243"/>
            <a:ext cx="2305050" cy="120967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 dirty="0"/>
              <a:t>Вносим название вопроса, например: вопрос 3, тема 1 или 1.3</a:t>
            </a:r>
          </a:p>
        </p:txBody>
      </p:sp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7474498" y="6412779"/>
            <a:ext cx="1439863" cy="385762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 dirty="0"/>
              <a:t>Сохраняем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250825" y="2781300"/>
            <a:ext cx="1944688" cy="3681413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/>
              <a:t>Пишем формулировку задачи начиная со слов, например: «Подберите правильно соответствие автора и произведения» или короче: «Подберите соответствие»</a:t>
            </a: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6969674" y="3536020"/>
            <a:ext cx="1944687" cy="2582862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 dirty="0"/>
              <a:t>В вопросе вносим название, в ответе – правильное ему соответствие, например: Лев Толстой и «Война и мир»</a:t>
            </a:r>
          </a:p>
        </p:txBody>
      </p:sp>
      <p:sp>
        <p:nvSpPr>
          <p:cNvPr id="99338" name="Line 10"/>
          <p:cNvSpPr>
            <a:spLocks noChangeShapeType="1"/>
          </p:cNvSpPr>
          <p:nvPr/>
        </p:nvSpPr>
        <p:spPr bwMode="auto">
          <a:xfrm flipV="1">
            <a:off x="2436474" y="1340767"/>
            <a:ext cx="1631470" cy="21498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9339" name="Line 11"/>
          <p:cNvSpPr>
            <a:spLocks noChangeShapeType="1"/>
          </p:cNvSpPr>
          <p:nvPr/>
        </p:nvSpPr>
        <p:spPr bwMode="auto">
          <a:xfrm flipV="1">
            <a:off x="2195513" y="2716518"/>
            <a:ext cx="2088455" cy="49658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9340" name="Line 12"/>
          <p:cNvSpPr>
            <a:spLocks noChangeShapeType="1"/>
          </p:cNvSpPr>
          <p:nvPr/>
        </p:nvSpPr>
        <p:spPr bwMode="auto">
          <a:xfrm flipH="1">
            <a:off x="4499992" y="5085184"/>
            <a:ext cx="2469682" cy="133149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9342" name="Line 14"/>
          <p:cNvSpPr>
            <a:spLocks noChangeShapeType="1"/>
          </p:cNvSpPr>
          <p:nvPr/>
        </p:nvSpPr>
        <p:spPr bwMode="auto">
          <a:xfrm flipH="1">
            <a:off x="5364088" y="5445224"/>
            <a:ext cx="1494436" cy="122413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9343" name="Text Box 15"/>
          <p:cNvSpPr txBox="1">
            <a:spLocks noChangeArrowheads="1"/>
          </p:cNvSpPr>
          <p:nvPr/>
        </p:nvSpPr>
        <p:spPr bwMode="auto">
          <a:xfrm>
            <a:off x="6490102" y="1129743"/>
            <a:ext cx="2447925" cy="217170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 dirty="0"/>
              <a:t>Заполняем минимум 3 варианта вопросов(ответов).</a:t>
            </a:r>
          </a:p>
          <a:p>
            <a:pPr>
              <a:spcBef>
                <a:spcPct val="50000"/>
              </a:spcBef>
            </a:pPr>
            <a:r>
              <a:rPr lang="ru-RU" sz="1800" b="0" dirty="0"/>
              <a:t>Важно подбирать разные, но родственные понятия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8" grpId="0" animBg="1"/>
      <p:bldP spid="99339" grpId="0" animBg="1"/>
      <p:bldP spid="99340" grpId="0" animBg="1"/>
      <p:bldP spid="9934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881" y="797559"/>
            <a:ext cx="5372238" cy="6001069"/>
          </a:xfrm>
          <a:prstGeom prst="rect">
            <a:avLst/>
          </a:prstGeom>
        </p:spPr>
      </p:pic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15888"/>
            <a:ext cx="8229600" cy="706437"/>
          </a:xfrm>
        </p:spPr>
        <p:txBody>
          <a:bodyPr/>
          <a:lstStyle/>
          <a:p>
            <a:r>
              <a:rPr lang="ru-RU" sz="4000" b="1" dirty="0"/>
              <a:t>Короткий ответ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323850" y="1196975"/>
            <a:ext cx="2305050" cy="120967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/>
              <a:t>Вносим название вопроса, например: вопрос 4, тема 1 или 1.4</a:t>
            </a:r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 flipV="1">
            <a:off x="2627313" y="1123950"/>
            <a:ext cx="1296615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250825" y="2781300"/>
            <a:ext cx="2160588" cy="2033588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/>
              <a:t>Вносим содержание в форме вопроса например: «Наука о воспитании и обучении – это …?»</a:t>
            </a:r>
          </a:p>
        </p:txBody>
      </p:sp>
      <p:sp>
        <p:nvSpPr>
          <p:cNvPr id="96265" name="Line 9"/>
          <p:cNvSpPr>
            <a:spLocks noChangeShapeType="1"/>
          </p:cNvSpPr>
          <p:nvPr/>
        </p:nvSpPr>
        <p:spPr bwMode="auto">
          <a:xfrm flipV="1">
            <a:off x="2411413" y="2708275"/>
            <a:ext cx="1081087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 flipH="1">
            <a:off x="4895850" y="4780665"/>
            <a:ext cx="2160587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7632700" y="6237312"/>
            <a:ext cx="1439863" cy="385762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/>
              <a:t>Сохраняем</a:t>
            </a:r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7127875" y="3573463"/>
            <a:ext cx="1944688" cy="2033588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/>
              <a:t>Если для правильности ответа неважна заглавная или строчная буква, регистр не меняем</a:t>
            </a: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7235825" y="1810839"/>
            <a:ext cx="1728788" cy="1484312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/>
              <a:t>Вносим правильный ответ и указываем 100%</a:t>
            </a:r>
          </a:p>
        </p:txBody>
      </p:sp>
      <p:sp>
        <p:nvSpPr>
          <p:cNvPr id="96272" name="Line 16"/>
          <p:cNvSpPr>
            <a:spLocks noChangeShapeType="1"/>
          </p:cNvSpPr>
          <p:nvPr/>
        </p:nvSpPr>
        <p:spPr bwMode="auto">
          <a:xfrm flipH="1">
            <a:off x="6228183" y="2775744"/>
            <a:ext cx="1007641" cy="76419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3" grpId="0" animBg="1"/>
      <p:bldP spid="96265" grpId="0" animBg="1"/>
      <p:bldP spid="96268" grpId="0" animBg="1"/>
      <p:bldP spid="9627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751" y="1340768"/>
            <a:ext cx="6666249" cy="5055071"/>
          </a:xfrm>
          <a:prstGeom prst="rect">
            <a:avLst/>
          </a:prstGeom>
        </p:spPr>
      </p:pic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22600" y="31750"/>
            <a:ext cx="6121400" cy="6477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/>
              <a:t>Создаем элемент курса «Тест»</a:t>
            </a:r>
            <a:r>
              <a:rPr lang="ru-RU" sz="4000" dirty="0"/>
              <a:t> </a:t>
            </a:r>
          </a:p>
        </p:txBody>
      </p:sp>
      <p:sp>
        <p:nvSpPr>
          <p:cNvPr id="60432" name="Text Box 16"/>
          <p:cNvSpPr txBox="1">
            <a:spLocks noChangeArrowheads="1"/>
          </p:cNvSpPr>
          <p:nvPr/>
        </p:nvSpPr>
        <p:spPr bwMode="auto">
          <a:xfrm>
            <a:off x="179388" y="1628775"/>
            <a:ext cx="2305050" cy="3970318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800" b="0" dirty="0"/>
              <a:t>Заполняем станицу с установками (вносим название, вступление;     если нужно, устанавливаем сроки, время попытки, режим прохождения,</a:t>
            </a:r>
          </a:p>
          <a:p>
            <a:r>
              <a:rPr lang="ru-RU" sz="1800" b="0" dirty="0"/>
              <a:t>комментарии к оценке и т.д.   Внизу нажимаем «Сохранить и показать</a:t>
            </a:r>
            <a:r>
              <a:rPr lang="ru-RU" sz="1800" b="0" dirty="0" smtClean="0"/>
              <a:t>»)</a:t>
            </a:r>
            <a:endParaRPr lang="ru-RU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8713787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7" name="Rectangle 5"/>
          <p:cNvSpPr>
            <a:spLocks noGrp="1" noChangeArrowheads="1"/>
          </p:cNvSpPr>
          <p:nvPr>
            <p:ph type="title"/>
          </p:nvPr>
        </p:nvSpPr>
        <p:spPr>
          <a:xfrm>
            <a:off x="1" y="115888"/>
            <a:ext cx="8244408" cy="865187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Добавляем вопросы из банка в тест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250825" y="2781300"/>
            <a:ext cx="1584325" cy="66040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/>
              <a:t>Вопросы не добавлены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867400" y="3860800"/>
            <a:ext cx="2808288" cy="66040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/>
              <a:t>Отмечаем и нажимаем «Добавить в тест»</a:t>
            </a:r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 flipH="1" flipV="1">
            <a:off x="971550" y="2349500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 flipH="1">
            <a:off x="3708400" y="3933825"/>
            <a:ext cx="2159000" cy="935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 flipH="1">
            <a:off x="3276600" y="3933825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453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5588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31" name="Text Box 19"/>
          <p:cNvSpPr txBox="1">
            <a:spLocks noChangeArrowheads="1"/>
          </p:cNvSpPr>
          <p:nvPr/>
        </p:nvSpPr>
        <p:spPr bwMode="auto">
          <a:xfrm>
            <a:off x="755650" y="3860800"/>
            <a:ext cx="2592388" cy="935038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 dirty="0"/>
              <a:t>Вопрос добавлен. Меняем шкалу оценок и сохраняем</a:t>
            </a:r>
          </a:p>
        </p:txBody>
      </p:sp>
      <p:sp>
        <p:nvSpPr>
          <p:cNvPr id="64532" name="Line 20"/>
          <p:cNvSpPr>
            <a:spLocks noChangeShapeType="1"/>
          </p:cNvSpPr>
          <p:nvPr/>
        </p:nvSpPr>
        <p:spPr bwMode="auto">
          <a:xfrm flipV="1">
            <a:off x="2555875" y="2492375"/>
            <a:ext cx="503238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33" name="Line 21"/>
          <p:cNvSpPr>
            <a:spLocks noChangeShapeType="1"/>
          </p:cNvSpPr>
          <p:nvPr/>
        </p:nvSpPr>
        <p:spPr bwMode="auto">
          <a:xfrm flipH="1" flipV="1">
            <a:off x="2339975" y="2708275"/>
            <a:ext cx="215900" cy="1152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081108" y="4977034"/>
            <a:ext cx="2592388" cy="1477328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0" dirty="0" smtClean="0"/>
              <a:t>Отмечаем нужные вопросы в пустых квадратах и нажимаем «Добавить в тест»</a:t>
            </a:r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 flipH="1" flipV="1">
            <a:off x="5289740" y="4977033"/>
            <a:ext cx="791368" cy="5942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1" grpId="0" animBg="1"/>
      <p:bldP spid="64532" grpId="0" animBg="1"/>
      <p:bldP spid="64533" grpId="0" animBg="1"/>
      <p:bldP spid="15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84710" y="452718"/>
            <a:ext cx="7055380" cy="816042"/>
          </a:xfrm>
        </p:spPr>
        <p:txBody>
          <a:bodyPr/>
          <a:lstStyle/>
          <a:p>
            <a:r>
              <a:rPr lang="ru-RU" sz="3200" b="1" dirty="0"/>
              <a:t>КАК СОЗДАВАТЬ </a:t>
            </a:r>
            <a:r>
              <a:rPr lang="ru-RU" sz="3200" b="1" dirty="0" smtClean="0"/>
              <a:t>ФОРУМ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052736"/>
            <a:ext cx="6866667" cy="5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6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/>
              <a:t>КАК СОЗДАВАТЬ ФОРУМ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53248"/>
            <a:ext cx="8600455" cy="409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4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188640"/>
            <a:ext cx="8531051" cy="600018"/>
          </a:xfrm>
        </p:spPr>
        <p:txBody>
          <a:bodyPr/>
          <a:lstStyle/>
          <a:p>
            <a:pPr algn="ctr"/>
            <a:r>
              <a:rPr lang="kk-KZ" dirty="0" smtClean="0"/>
              <a:t>Обсуждение студентов </a:t>
            </a:r>
            <a:br>
              <a:rPr lang="kk-KZ" dirty="0" smtClean="0"/>
            </a:br>
            <a:r>
              <a:rPr lang="kk-KZ" dirty="0" smtClean="0"/>
              <a:t>в форуме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640133"/>
            <a:ext cx="8891091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744034"/>
          </a:xfrm>
        </p:spPr>
        <p:txBody>
          <a:bodyPr/>
          <a:lstStyle/>
          <a:p>
            <a:r>
              <a:rPr lang="kk-KZ" dirty="0" smtClean="0"/>
              <a:t>Оценки студентов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40768"/>
            <a:ext cx="7832177" cy="485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229600" cy="725488"/>
          </a:xfrm>
        </p:spPr>
        <p:txBody>
          <a:bodyPr/>
          <a:lstStyle/>
          <a:p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Что позволяет 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MOODLE?</a:t>
            </a:r>
            <a:endParaRPr lang="ru-RU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3107" name="Содержимое 2"/>
          <p:cNvSpPr>
            <a:spLocks noGrp="1"/>
          </p:cNvSpPr>
          <p:nvPr>
            <p:ph idx="4294967295"/>
          </p:nvPr>
        </p:nvSpPr>
        <p:spPr>
          <a:xfrm>
            <a:off x="647700" y="1196975"/>
            <a:ext cx="8496300" cy="4525963"/>
          </a:xfrm>
        </p:spPr>
        <p:txBody>
          <a:bodyPr/>
          <a:lstStyle/>
          <a:p>
            <a:r>
              <a:rPr lang="ru-RU" sz="2400" dirty="0"/>
              <a:t>создать эффективный ресурс для организации самостоятельной работы </a:t>
            </a:r>
            <a:r>
              <a:rPr lang="ru-RU" sz="2400" dirty="0" smtClean="0"/>
              <a:t>учащихся;</a:t>
            </a:r>
            <a:endParaRPr lang="ru-RU" sz="2400" dirty="0"/>
          </a:p>
          <a:p>
            <a:r>
              <a:rPr lang="ru-RU" sz="2400" dirty="0"/>
              <a:t>организовать обучение по любой технологии ДО;</a:t>
            </a:r>
          </a:p>
          <a:p>
            <a:r>
              <a:rPr lang="ru-RU" sz="2400" dirty="0"/>
              <a:t>создавать «мобильные» курсы различной направленности…;</a:t>
            </a:r>
          </a:p>
          <a:p>
            <a:r>
              <a:rPr lang="ru-RU" sz="2400" dirty="0"/>
              <a:t>управлять сложными проектами;</a:t>
            </a:r>
          </a:p>
          <a:p>
            <a:r>
              <a:rPr lang="ru-RU" sz="2400" dirty="0"/>
              <a:t>управлять учебной деятельностью, отслеживать доступ к курсам, контролировать успеваемость…;</a:t>
            </a:r>
          </a:p>
          <a:p>
            <a:r>
              <a:rPr lang="ru-RU" sz="2400" dirty="0"/>
              <a:t>пересылать содержимое в различных форматах.</a:t>
            </a:r>
          </a:p>
          <a:p>
            <a:endParaRPr lang="ru-RU" sz="2400" dirty="0"/>
          </a:p>
        </p:txBody>
      </p:sp>
      <p:pic>
        <p:nvPicPr>
          <p:cNvPr id="303108" name="Рисунок 3" descr="community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EC"/>
              </a:clrFrom>
              <a:clrTo>
                <a:srgbClr val="FFFF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388441"/>
            <a:ext cx="1847732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8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/>
              <a:t>Оценки студентов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77072"/>
            <a:ext cx="9115793" cy="24884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500" y="1091890"/>
            <a:ext cx="7128792" cy="29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7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Посещаемость </a:t>
            </a:r>
            <a:r>
              <a:rPr lang="ru-RU" dirty="0" smtClean="0"/>
              <a:t>студентов в курсе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chemeClr val="tx1"/>
              </a:solidFill>
              <a:hlinkClick r:id="rId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8" y="2204864"/>
            <a:ext cx="9073008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4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055380" cy="1400530"/>
          </a:xfrm>
        </p:spPr>
        <p:txBody>
          <a:bodyPr/>
          <a:lstStyle/>
          <a:p>
            <a:pPr algn="ctr"/>
            <a:r>
              <a:rPr lang="ru-RU" dirty="0"/>
              <a:t>Посещаемость студентов в курсе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8902"/>
            <a:ext cx="9144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1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Рисунок1mood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114" y="6104682"/>
            <a:ext cx="3055886" cy="75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12700"/>
            <a:ext cx="8229600" cy="922338"/>
          </a:xfrm>
        </p:spPr>
        <p:txBody>
          <a:bodyPr/>
          <a:lstStyle/>
          <a:p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Инструменты </a:t>
            </a:r>
            <a:r>
              <a:rPr lang="en-US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MOODLE</a:t>
            </a:r>
            <a:endParaRPr lang="ru-RU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5155" name="Содержимое 2"/>
          <p:cNvSpPr>
            <a:spLocks noGrp="1"/>
          </p:cNvSpPr>
          <p:nvPr>
            <p:ph idx="4294967295"/>
          </p:nvPr>
        </p:nvSpPr>
        <p:spPr>
          <a:xfrm>
            <a:off x="0" y="1092200"/>
            <a:ext cx="7258050" cy="5765800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Электронные лекции с технологией </a:t>
            </a:r>
            <a:r>
              <a:rPr lang="en-US" sz="2400" dirty="0"/>
              <a:t>“</a:t>
            </a:r>
            <a:r>
              <a:rPr lang="ru-RU" sz="2400" dirty="0"/>
              <a:t>обратной связи</a:t>
            </a:r>
            <a:r>
              <a:rPr lang="en-US" sz="2400" dirty="0"/>
              <a:t>”</a:t>
            </a:r>
            <a:r>
              <a:rPr lang="ru-RU" sz="2400" dirty="0"/>
              <a:t>.</a:t>
            </a:r>
          </a:p>
          <a:p>
            <a:r>
              <a:rPr lang="ru-RU" sz="2400" dirty="0"/>
              <a:t>Тестовый контроль (10 типов вопросов; контрольный/обучающий режим; ограничение времени, попыток; перемешивание вопросов; случайная выборка).</a:t>
            </a:r>
          </a:p>
          <a:p>
            <a:r>
              <a:rPr lang="ru-RU" sz="2400" dirty="0"/>
              <a:t>Традиционные задания 4-х типов.</a:t>
            </a:r>
          </a:p>
          <a:p>
            <a:r>
              <a:rPr lang="ru-RU" sz="2400" dirty="0"/>
              <a:t>Средства коммуникации (чат, </a:t>
            </a:r>
            <a:r>
              <a:rPr lang="ru-RU" sz="2400" dirty="0" smtClean="0"/>
              <a:t>форум).</a:t>
            </a:r>
            <a:endParaRPr lang="ru-RU" sz="2400" dirty="0"/>
          </a:p>
          <a:p>
            <a:r>
              <a:rPr lang="ru-RU" sz="2400" dirty="0"/>
              <a:t>Инструменты совместной работы – </a:t>
            </a:r>
            <a:r>
              <a:rPr lang="en-US" sz="2400" dirty="0"/>
              <a:t>WIKI</a:t>
            </a:r>
            <a:r>
              <a:rPr lang="ru-RU" sz="2400" dirty="0"/>
              <a:t>.</a:t>
            </a:r>
          </a:p>
          <a:p>
            <a:r>
              <a:rPr lang="ru-RU" sz="2400" dirty="0"/>
              <a:t>Глоссарий.</a:t>
            </a:r>
          </a:p>
          <a:p>
            <a:r>
              <a:rPr lang="ru-RU" sz="2400" dirty="0"/>
              <a:t>Простые веб-страницы.</a:t>
            </a:r>
          </a:p>
          <a:p>
            <a:r>
              <a:rPr lang="ru-RU" sz="2400" dirty="0"/>
              <a:t>Ссылки на веб-сайты, размещение файлов различного содержимого.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55538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260350"/>
            <a:ext cx="8229600" cy="69373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Дополнительные возможности</a:t>
            </a:r>
          </a:p>
        </p:txBody>
      </p:sp>
      <p:sp>
        <p:nvSpPr>
          <p:cNvPr id="30720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268413"/>
            <a:ext cx="8229600" cy="4525962"/>
          </a:xfrm>
        </p:spPr>
        <p:txBody>
          <a:bodyPr/>
          <a:lstStyle/>
          <a:p>
            <a:r>
              <a:rPr lang="ru-RU" sz="2600" dirty="0"/>
              <a:t>Массовая рассылка уведомлений.</a:t>
            </a:r>
          </a:p>
          <a:p>
            <a:r>
              <a:rPr lang="ru-RU" sz="2600" dirty="0"/>
              <a:t>Виртуальные классные комнаты или видеоконференции.</a:t>
            </a:r>
          </a:p>
          <a:p>
            <a:r>
              <a:rPr lang="ru-RU" sz="2600" dirty="0"/>
              <a:t>Использование блога.</a:t>
            </a:r>
            <a:endParaRPr lang="en-US" sz="2600" dirty="0"/>
          </a:p>
          <a:p>
            <a:r>
              <a:rPr lang="ru-RU" sz="2600" dirty="0"/>
              <a:t>Организация работы в малых группах сотрудничества.</a:t>
            </a:r>
          </a:p>
          <a:p>
            <a:r>
              <a:rPr lang="ru-RU" sz="2600" dirty="0"/>
              <a:t>Электронный портфолио.</a:t>
            </a:r>
          </a:p>
          <a:p>
            <a:endParaRPr lang="ru-RU" dirty="0"/>
          </a:p>
        </p:txBody>
      </p:sp>
      <p:pic>
        <p:nvPicPr>
          <p:cNvPr id="30720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85184"/>
            <a:ext cx="6983413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25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43656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/>
              <a:t>Описание интерфейса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"/>
            <a:ext cx="6227763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3838"/>
            <a:ext cx="8229600" cy="633412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Панель навигации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 rot="10800000" flipV="1">
            <a:off x="5279881" y="5306424"/>
            <a:ext cx="2590800" cy="476250"/>
          </a:xfrm>
          <a:prstGeom prst="rect">
            <a:avLst/>
          </a:prstGeom>
          <a:solidFill>
            <a:srgbClr val="FFC000"/>
          </a:solidFill>
          <a:ln w="1905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cs typeface="Arial" charset="0"/>
              </a:rPr>
              <a:t>Название курса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 rot="10800000" flipV="1">
            <a:off x="251520" y="5520659"/>
            <a:ext cx="3312417" cy="369332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 smtClean="0">
                <a:cs typeface="Arial" charset="0"/>
              </a:rPr>
              <a:t>Личный кабинет в портале</a:t>
            </a:r>
            <a:endParaRPr lang="ru-RU" sz="1800" dirty="0">
              <a:cs typeface="Arial" charset="0"/>
            </a:endParaRP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 rot="10800000" flipV="1">
            <a:off x="5120782" y="2506089"/>
            <a:ext cx="3313113" cy="660400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dirty="0">
                <a:cs typeface="Arial" charset="0"/>
              </a:rPr>
              <a:t>Конкретный элемент, который сейчас открыт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466191" y="801613"/>
            <a:ext cx="796558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/>
              <a:t>На панели видно, в каком разделе курса Вы сейчас находитесь (последнее название), и можно перейти к любому вышестоящему разделу сайта (нажать на название нужного раздела).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 rot="10800000" flipV="1">
            <a:off x="855820" y="2289752"/>
            <a:ext cx="2593975" cy="1015663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cs typeface="Arial" charset="0"/>
              </a:rPr>
              <a:t>Место открытого элемента (номер модуля)</a:t>
            </a:r>
            <a:endParaRPr lang="ru-RU" sz="2000" dirty="0">
              <a:cs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671723"/>
            <a:ext cx="8001000" cy="858840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 rot="8290975">
            <a:off x="786393" y="4142833"/>
            <a:ext cx="576064" cy="118055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19441754">
            <a:off x="7308304" y="3222459"/>
            <a:ext cx="432048" cy="63858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0800000">
            <a:off x="6143232" y="4290370"/>
            <a:ext cx="432048" cy="7922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4828858"/>
            <a:ext cx="2725321" cy="413878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dirty="0" smtClean="0">
                <a:solidFill>
                  <a:schemeClr val="tx1"/>
                </a:solidFill>
              </a:rPr>
              <a:t>Год обучениия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13099908">
            <a:off x="5290310" y="4113743"/>
            <a:ext cx="466346" cy="63941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8501598">
            <a:off x="3690148" y="3305655"/>
            <a:ext cx="432048" cy="77059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28" y="3488653"/>
            <a:ext cx="3219450" cy="342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lum bright="-4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36" y="3140968"/>
            <a:ext cx="8316018" cy="114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625970" y="274638"/>
            <a:ext cx="82296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4000" dirty="0" smtClean="0"/>
              <a:t>З</a:t>
            </a:r>
            <a:r>
              <a:rPr lang="ru-RU" sz="4000" b="1" dirty="0" smtClean="0"/>
              <a:t>начки-иконки</a:t>
            </a:r>
            <a:endParaRPr lang="ru-RU" sz="4000" b="1" dirty="0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 rot="10800000" flipV="1">
            <a:off x="5759944" y="5689936"/>
            <a:ext cx="2196432" cy="40011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cs typeface="Arial" charset="0"/>
              </a:rPr>
              <a:t>Создание групп</a:t>
            </a:r>
            <a:endParaRPr lang="ru-RU" sz="2000" dirty="0">
              <a:cs typeface="Arial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 rot="10800000" flipV="1">
            <a:off x="5292080" y="858778"/>
            <a:ext cx="3545174" cy="707886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cs typeface="Arial" charset="0"/>
              </a:rPr>
              <a:t>Скрытие элемента от учеников</a:t>
            </a:r>
            <a:endParaRPr lang="ru-RU" sz="2000" dirty="0">
              <a:cs typeface="Arial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 rot="10800000" flipV="1">
            <a:off x="5580112" y="4586374"/>
            <a:ext cx="1395413" cy="40011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cs typeface="Arial" charset="0"/>
              </a:rPr>
              <a:t>Удаление</a:t>
            </a:r>
            <a:endParaRPr lang="ru-RU" sz="2000" dirty="0">
              <a:cs typeface="Arial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 rot="10800000" flipV="1">
            <a:off x="3687399" y="5116453"/>
            <a:ext cx="2299195" cy="40011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 smtClean="0">
                <a:cs typeface="Arial" charset="0"/>
              </a:rPr>
              <a:t>Дублирование</a:t>
            </a:r>
            <a:endParaRPr lang="ru-RU" sz="2000" dirty="0">
              <a:cs typeface="Arial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 rot="10800000" flipV="1">
            <a:off x="1339850" y="4514734"/>
            <a:ext cx="3095626" cy="40011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cs typeface="Arial" charset="0"/>
              </a:rPr>
              <a:t>Редактирование</a:t>
            </a:r>
            <a:endParaRPr lang="ru-RU" sz="2000" dirty="0">
              <a:cs typeface="Arial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 rot="10800000" flipV="1">
            <a:off x="2237492" y="1860977"/>
            <a:ext cx="4179122" cy="707886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cs typeface="Arial" charset="0"/>
              </a:rPr>
              <a:t>Перемещение вправо-влево, вверх-вниз</a:t>
            </a:r>
            <a:endParaRPr lang="ru-RU" sz="2000" dirty="0">
              <a:cs typeface="Arial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 rot="10800000" flipV="1">
            <a:off x="236933" y="1397387"/>
            <a:ext cx="3095626" cy="40011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cs typeface="Arial" charset="0"/>
              </a:rPr>
              <a:t>Изменение названия </a:t>
            </a:r>
            <a:endParaRPr lang="ru-RU" sz="2000" dirty="0">
              <a:cs typeface="Arial" charset="0"/>
            </a:endParaRPr>
          </a:p>
        </p:txBody>
      </p:sp>
      <p:sp>
        <p:nvSpPr>
          <p:cNvPr id="13" name="Line 25"/>
          <p:cNvSpPr>
            <a:spLocks noChangeShapeType="1"/>
          </p:cNvSpPr>
          <p:nvPr/>
        </p:nvSpPr>
        <p:spPr bwMode="auto">
          <a:xfrm flipH="1" flipV="1">
            <a:off x="7811914" y="3833017"/>
            <a:ext cx="792534" cy="276433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 flipH="1" flipV="1">
            <a:off x="7185229" y="3892488"/>
            <a:ext cx="144462" cy="179744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 flipH="1" flipV="1">
            <a:off x="5842132" y="3833018"/>
            <a:ext cx="144462" cy="7533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" name="Line 25"/>
          <p:cNvSpPr>
            <a:spLocks noChangeShapeType="1"/>
          </p:cNvSpPr>
          <p:nvPr/>
        </p:nvSpPr>
        <p:spPr bwMode="auto">
          <a:xfrm flipH="1" flipV="1">
            <a:off x="4932040" y="3894030"/>
            <a:ext cx="0" cy="12239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>
            <a:off x="1339850" y="1782109"/>
            <a:ext cx="232568" cy="15119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28"/>
          <p:cNvSpPr>
            <a:spLocks noChangeShapeType="1"/>
          </p:cNvSpPr>
          <p:nvPr/>
        </p:nvSpPr>
        <p:spPr bwMode="auto">
          <a:xfrm flipH="1">
            <a:off x="2416132" y="2538087"/>
            <a:ext cx="649287" cy="935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 flipH="1">
            <a:off x="3065418" y="2538087"/>
            <a:ext cx="0" cy="935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28"/>
          <p:cNvSpPr>
            <a:spLocks noChangeShapeType="1"/>
          </p:cNvSpPr>
          <p:nvPr/>
        </p:nvSpPr>
        <p:spPr bwMode="auto">
          <a:xfrm>
            <a:off x="3065417" y="2538088"/>
            <a:ext cx="498519" cy="755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 flipH="1">
            <a:off x="4139951" y="3894031"/>
            <a:ext cx="101751" cy="60760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28"/>
          <p:cNvSpPr>
            <a:spLocks noChangeShapeType="1"/>
          </p:cNvSpPr>
          <p:nvPr/>
        </p:nvSpPr>
        <p:spPr bwMode="auto">
          <a:xfrm flipH="1">
            <a:off x="6416614" y="1566664"/>
            <a:ext cx="648053" cy="190646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 rot="10800000" flipV="1">
            <a:off x="5292080" y="6397296"/>
            <a:ext cx="3514311" cy="40011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 smtClean="0">
                <a:cs typeface="Arial" charset="0"/>
              </a:rPr>
              <a:t>Переназначение ролей</a:t>
            </a:r>
            <a:endParaRPr lang="ru-RU" sz="20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1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649785afc47ed34cd59885f23764f8ee3d76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70</TotalTime>
  <Words>1491</Words>
  <Application>Microsoft Office PowerPoint</Application>
  <PresentationFormat>Экран (4:3)</PresentationFormat>
  <Paragraphs>224</Paragraphs>
  <Slides>42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6" baseType="lpstr">
      <vt:lpstr>Arial</vt:lpstr>
      <vt:lpstr>Century Gothic</vt:lpstr>
      <vt:lpstr>Wingdings 3</vt:lpstr>
      <vt:lpstr>Ион</vt:lpstr>
      <vt:lpstr>Краткое руководство по  созданию электронного курса   в СДО Moodle http://lms.ablaikhan.kz/ </vt:lpstr>
      <vt:lpstr>Система дистанционного обучения (СДО)  MOODLE, с 2002г. в свободном доступе</vt:lpstr>
      <vt:lpstr>Основные принципы</vt:lpstr>
      <vt:lpstr>Что позволяет MOODLE?</vt:lpstr>
      <vt:lpstr>Инструменты MOODLE</vt:lpstr>
      <vt:lpstr>Дополнительные возможности</vt:lpstr>
      <vt:lpstr>Описание интерфейса</vt:lpstr>
      <vt:lpstr>Панель навигации</vt:lpstr>
      <vt:lpstr>Презентация PowerPoint</vt:lpstr>
      <vt:lpstr>Блок «Настройки»</vt:lpstr>
      <vt:lpstr>Основные ресурсы и элементы курса </vt:lpstr>
      <vt:lpstr>Презентация PowerPoint</vt:lpstr>
      <vt:lpstr>Как наполнять дистанционный курс</vt:lpstr>
      <vt:lpstr>Первое действие – нажать справа вверху  «Режим редактирования»</vt:lpstr>
      <vt:lpstr>Презентация PowerPoint</vt:lpstr>
      <vt:lpstr>Как создать пояснение</vt:lpstr>
      <vt:lpstr>Как создать страницу</vt:lpstr>
      <vt:lpstr>Презентация PowerPoint</vt:lpstr>
      <vt:lpstr>Презентация PowerPoint</vt:lpstr>
      <vt:lpstr>Презентация PowerPoint</vt:lpstr>
      <vt:lpstr>Как создать элемент в курсе:</vt:lpstr>
      <vt:lpstr>Как создать задание</vt:lpstr>
      <vt:lpstr>Презентация PowerPoint</vt:lpstr>
      <vt:lpstr>Презентация PowerPoint</vt:lpstr>
      <vt:lpstr>Презентация PowerPoint</vt:lpstr>
      <vt:lpstr>Вид страницы с вопросами теста </vt:lpstr>
      <vt:lpstr>КАК СОЗДАВАТЬ ТЕСТ</vt:lpstr>
      <vt:lpstr>Основные типы вопросов</vt:lpstr>
      <vt:lpstr>Вопрос «Верно/неверно»</vt:lpstr>
      <vt:lpstr>Вопрос «В закрытой форме»  (множественный выбор)</vt:lpstr>
      <vt:lpstr> Вопрос «В закрытой форме»  (множественный выбор)</vt:lpstr>
      <vt:lpstr>Вопрос на соответствие</vt:lpstr>
      <vt:lpstr>Короткий ответ</vt:lpstr>
      <vt:lpstr>Создаем элемент курса «Тест» </vt:lpstr>
      <vt:lpstr>Добавляем вопросы из банка в тест</vt:lpstr>
      <vt:lpstr>КАК СОЗДАВАТЬ ФОРУМ</vt:lpstr>
      <vt:lpstr>КАК СОЗДАВАТЬ ФОРУМ</vt:lpstr>
      <vt:lpstr>Обсуждение студентов  в форуме</vt:lpstr>
      <vt:lpstr>Оценки студентов</vt:lpstr>
      <vt:lpstr>Оценки студентов</vt:lpstr>
      <vt:lpstr>Посещаемость студентов в курсе </vt:lpstr>
      <vt:lpstr>Посещаемость студентов в курсе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Краткое руководство по созданию курса  в СДО Moodle http://school.covenok.ru</dc:title>
  <dc:creator>Ruslan Tahmazov</dc:creator>
  <cp:lastModifiedBy>КазУМОиМЯ</cp:lastModifiedBy>
  <cp:revision>9</cp:revision>
  <dcterms:created xsi:type="dcterms:W3CDTF">2020-04-02T07:22:02Z</dcterms:created>
  <dcterms:modified xsi:type="dcterms:W3CDTF">2020-04-02T08:44:45Z</dcterms:modified>
</cp:coreProperties>
</file>